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273" r:id="rId3"/>
    <p:sldId id="274" r:id="rId4"/>
    <p:sldId id="265" r:id="rId5"/>
    <p:sldId id="266" r:id="rId6"/>
    <p:sldId id="267" r:id="rId7"/>
    <p:sldId id="258" r:id="rId8"/>
    <p:sldId id="275" r:id="rId9"/>
    <p:sldId id="261" r:id="rId10"/>
    <p:sldId id="276" r:id="rId11"/>
    <p:sldId id="262" r:id="rId12"/>
    <p:sldId id="263" r:id="rId13"/>
    <p:sldId id="278" r:id="rId14"/>
    <p:sldId id="277" r:id="rId15"/>
    <p:sldId id="264" r:id="rId16"/>
    <p:sldId id="280" r:id="rId17"/>
    <p:sldId id="279" r:id="rId18"/>
    <p:sldId id="281" r:id="rId19"/>
    <p:sldId id="260" r:id="rId20"/>
    <p:sldId id="283" r:id="rId21"/>
    <p:sldId id="282" r:id="rId22"/>
    <p:sldId id="284" r:id="rId23"/>
    <p:sldId id="285" r:id="rId24"/>
    <p:sldId id="28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76"/>
    <p:restoredTop sz="94721"/>
  </p:normalViewPr>
  <p:slideViewPr>
    <p:cSldViewPr snapToGrid="0" snapToObjects="1">
      <p:cViewPr varScale="1">
        <p:scale>
          <a:sx n="109" d="100"/>
          <a:sy n="109" d="100"/>
        </p:scale>
        <p:origin x="48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B0299B-9BF2-8C4C-80B6-F4F8E293E3EC}" type="datetimeFigureOut">
              <a:rPr lang="en-US" smtClean="0"/>
              <a:t>2/18/18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7B1ABA-7F47-6E45-B2A7-16F60D480F6F}" type="slidenum">
              <a:rPr lang="en-US" smtClean="0"/>
              <a:t>‹#›</a:t>
            </a:fld>
            <a:endParaRPr lang="en-US"/>
          </a:p>
        </p:txBody>
      </p:sp>
    </p:spTree>
    <p:extLst>
      <p:ext uri="{BB962C8B-B14F-4D97-AF65-F5344CB8AC3E}">
        <p14:creationId xmlns:p14="http://schemas.microsoft.com/office/powerpoint/2010/main" val="1665541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DC106AF-F85D-AB42-8F46-0D74688CB726}" type="slidenum">
              <a:rPr lang="en-GB" altLang="x-none"/>
              <a:pPr/>
              <a:t>4</a:t>
            </a:fld>
            <a:endParaRPr lang="en-GB" altLang="x-none"/>
          </a:p>
        </p:txBody>
      </p:sp>
      <p:sp>
        <p:nvSpPr>
          <p:cNvPr id="229378" name="Rectangle 2"/>
          <p:cNvSpPr>
            <a:spLocks noGrp="1" noRot="1" noChangeAspect="1" noChangeArrowheads="1" noTextEdit="1"/>
          </p:cNvSpPr>
          <p:nvPr>
            <p:ph type="sldImg"/>
          </p:nvPr>
        </p:nvSpPr>
        <p:spPr bwMode="auto">
          <a:xfrm>
            <a:off x="292100" y="636588"/>
            <a:ext cx="6273800" cy="3529012"/>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229379" name="Rectangle 3"/>
          <p:cNvSpPr>
            <a:spLocks noGrp="1" noChangeArrowheads="1"/>
          </p:cNvSpPr>
          <p:nvPr>
            <p:ph type="body" idx="1"/>
          </p:nvPr>
        </p:nvSpPr>
        <p:spPr bwMode="auto">
          <a:xfrm>
            <a:off x="912813" y="4352925"/>
            <a:ext cx="503237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lIns="92928" tIns="45649" rIns="92928" bIns="45649"/>
          <a:lstStyle/>
          <a:p>
            <a:endParaRPr lang="en-US" altLang="x-none"/>
          </a:p>
        </p:txBody>
      </p:sp>
    </p:spTree>
    <p:extLst>
      <p:ext uri="{BB962C8B-B14F-4D97-AF65-F5344CB8AC3E}">
        <p14:creationId xmlns:p14="http://schemas.microsoft.com/office/powerpoint/2010/main" val="310752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EC59370-868D-AB43-866C-FA3D1DD4A89D}" type="slidenum">
              <a:rPr lang="en-GB" altLang="x-none"/>
              <a:pPr/>
              <a:t>5</a:t>
            </a:fld>
            <a:endParaRPr lang="en-GB" altLang="x-none"/>
          </a:p>
        </p:txBody>
      </p:sp>
      <p:sp>
        <p:nvSpPr>
          <p:cNvPr id="233474" name="Rectangle 2"/>
          <p:cNvSpPr>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p:spPr>
      </p:sp>
      <p:sp>
        <p:nvSpPr>
          <p:cNvPr id="23347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ltLang="x-none"/>
          </a:p>
        </p:txBody>
      </p:sp>
    </p:spTree>
    <p:extLst>
      <p:ext uri="{BB962C8B-B14F-4D97-AF65-F5344CB8AC3E}">
        <p14:creationId xmlns:p14="http://schemas.microsoft.com/office/powerpoint/2010/main" val="1309131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EC2F5B8-8C96-3B48-817A-FB8E4F7E798D}" type="slidenum">
              <a:rPr lang="en-GB" altLang="x-none"/>
              <a:pPr/>
              <a:t>6</a:t>
            </a:fld>
            <a:endParaRPr lang="en-GB" altLang="x-none"/>
          </a:p>
        </p:txBody>
      </p:sp>
      <p:sp>
        <p:nvSpPr>
          <p:cNvPr id="235522" name="Rectangle 2"/>
          <p:cNvSpPr>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p:spPr>
      </p:sp>
      <p:sp>
        <p:nvSpPr>
          <p:cNvPr id="23552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ltLang="x-none"/>
          </a:p>
        </p:txBody>
      </p:sp>
    </p:spTree>
    <p:extLst>
      <p:ext uri="{BB962C8B-B14F-4D97-AF65-F5344CB8AC3E}">
        <p14:creationId xmlns:p14="http://schemas.microsoft.com/office/powerpoint/2010/main" val="291383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2400">
                <a:solidFill>
                  <a:schemeClr val="tx1"/>
                </a:solidFill>
                <a:latin typeface="Times New Roman" charset="0"/>
                <a:ea typeface="ＭＳ Ｐゴシック" charset="-128"/>
              </a:defRPr>
            </a:lvl1pPr>
            <a:lvl2pPr marL="742950" indent="-285750" eaLnBrk="0" hangingPunct="0">
              <a:defRPr sz="2400">
                <a:solidFill>
                  <a:schemeClr val="tx1"/>
                </a:solidFill>
                <a:latin typeface="Times New Roman" charset="0"/>
                <a:ea typeface="ＭＳ Ｐゴシック" charset="-128"/>
              </a:defRPr>
            </a:lvl2pPr>
            <a:lvl3pPr marL="1143000" indent="-228600" eaLnBrk="0" hangingPunct="0">
              <a:defRPr sz="2400">
                <a:solidFill>
                  <a:schemeClr val="tx1"/>
                </a:solidFill>
                <a:latin typeface="Times New Roman" charset="0"/>
                <a:ea typeface="ＭＳ Ｐゴシック" charset="-128"/>
              </a:defRPr>
            </a:lvl3pPr>
            <a:lvl4pPr marL="1600200" indent="-228600" eaLnBrk="0" hangingPunct="0">
              <a:defRPr sz="2400">
                <a:solidFill>
                  <a:schemeClr val="tx1"/>
                </a:solidFill>
                <a:latin typeface="Times New Roman" charset="0"/>
                <a:ea typeface="ＭＳ Ｐゴシック" charset="-128"/>
              </a:defRPr>
            </a:lvl4pPr>
            <a:lvl5pPr marL="2057400" indent="-228600" eaLnBrk="0" hangingPunct="0">
              <a:defRPr sz="2400">
                <a:solidFill>
                  <a:schemeClr val="tx1"/>
                </a:solidFill>
                <a:latin typeface="Times New Roman" charset="0"/>
                <a:ea typeface="ＭＳ Ｐゴシック" charset="-128"/>
              </a:defRPr>
            </a:lvl5pPr>
            <a:lvl6pPr marL="2514600" indent="-228600" algn="ctr"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fld id="{6772F424-91E6-E940-B6E8-9B0D9CB3B337}" type="slidenum">
              <a:rPr lang="en-GB" altLang="x-none" sz="1200"/>
              <a:pPr eaLnBrk="1" hangingPunct="1"/>
              <a:t>24</a:t>
            </a:fld>
            <a:endParaRPr lang="en-GB" altLang="x-none" sz="1200"/>
          </a:p>
        </p:txBody>
      </p:sp>
      <p:sp>
        <p:nvSpPr>
          <p:cNvPr id="275458" name="Rectangle 2"/>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val="1"/>
            </a:ext>
          </a:extLst>
        </p:spPr>
      </p:sp>
      <p:sp>
        <p:nvSpPr>
          <p:cNvPr id="275459" name="Rectangle 3"/>
          <p:cNvSpPr>
            <a:spLocks noGrp="1" noChangeArrowheads="1"/>
          </p:cNvSpPr>
          <p:nvPr>
            <p:ph type="body" idx="1"/>
          </p:nvPr>
        </p:nvSpPr>
        <p:spPr>
          <a:solidFill>
            <a:srgbClr val="FFFFFF"/>
          </a:solidFill>
          <a:ln>
            <a:solidFill>
              <a:srgbClr val="000000"/>
            </a:solidFill>
            <a:miter lim="800000"/>
            <a:headEnd/>
            <a:tailEnd/>
          </a:ln>
          <a:extLst/>
        </p:spPr>
        <p:txBody>
          <a:bodyPr/>
          <a:lstStyle/>
          <a:p>
            <a:pPr eaLnBrk="1" hangingPunct="1">
              <a:defRPr/>
            </a:pPr>
            <a:endParaRPr lang="en-US" smtClean="0"/>
          </a:p>
        </p:txBody>
      </p:sp>
    </p:spTree>
    <p:extLst>
      <p:ext uri="{BB962C8B-B14F-4D97-AF65-F5344CB8AC3E}">
        <p14:creationId xmlns:p14="http://schemas.microsoft.com/office/powerpoint/2010/main" val="1186343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E03B53-E526-B548-8E5D-85EA98862D5E}" type="datetimeFigureOut">
              <a:rPr lang="en-US" smtClean="0"/>
              <a:t>2/18/18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1273013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E03B53-E526-B548-8E5D-85EA98862D5E}" type="datetimeFigureOut">
              <a:rPr lang="en-US" smtClean="0"/>
              <a:t>2/18/18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721151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E03B53-E526-B548-8E5D-85EA98862D5E}" type="datetimeFigureOut">
              <a:rPr lang="en-US" smtClean="0"/>
              <a:t>2/18/18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2397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E03B53-E526-B548-8E5D-85EA98862D5E}" type="datetimeFigureOut">
              <a:rPr lang="en-US" smtClean="0"/>
              <a:t>2/18/18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157260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E03B53-E526-B548-8E5D-85EA98862D5E}" type="datetimeFigureOut">
              <a:rPr lang="en-US" smtClean="0"/>
              <a:t>2/18/18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1673984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E03B53-E526-B548-8E5D-85EA98862D5E}" type="datetimeFigureOut">
              <a:rPr lang="en-US" smtClean="0"/>
              <a:t>2/18/18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478870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E03B53-E526-B548-8E5D-85EA98862D5E}" type="datetimeFigureOut">
              <a:rPr lang="en-US" smtClean="0"/>
              <a:t>2/18/18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1761738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E03B53-E526-B548-8E5D-85EA98862D5E}" type="datetimeFigureOut">
              <a:rPr lang="en-US" smtClean="0"/>
              <a:t>2/18/18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40932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E03B53-E526-B548-8E5D-85EA98862D5E}" type="datetimeFigureOut">
              <a:rPr lang="en-US" smtClean="0"/>
              <a:t>2/18/18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752146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E03B53-E526-B548-8E5D-85EA98862D5E}" type="datetimeFigureOut">
              <a:rPr lang="en-US" smtClean="0"/>
              <a:t>2/18/18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1244571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E03B53-E526-B548-8E5D-85EA98862D5E}" type="datetimeFigureOut">
              <a:rPr lang="en-US" smtClean="0"/>
              <a:t>2/18/18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C9A7A-8017-7243-B471-98AABD91B9AA}" type="slidenum">
              <a:rPr lang="en-US" smtClean="0"/>
              <a:t>‹#›</a:t>
            </a:fld>
            <a:endParaRPr lang="en-US"/>
          </a:p>
        </p:txBody>
      </p:sp>
    </p:spTree>
    <p:extLst>
      <p:ext uri="{BB962C8B-B14F-4D97-AF65-F5344CB8AC3E}">
        <p14:creationId xmlns:p14="http://schemas.microsoft.com/office/powerpoint/2010/main" val="102772250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E03B53-E526-B548-8E5D-85EA98862D5E}" type="datetimeFigureOut">
              <a:rPr lang="en-US" smtClean="0"/>
              <a:t>2/18/18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9A7A-8017-7243-B471-98AABD91B9AA}" type="slidenum">
              <a:rPr lang="en-US" smtClean="0"/>
              <a:t>‹#›</a:t>
            </a:fld>
            <a:endParaRPr lang="en-US"/>
          </a:p>
        </p:txBody>
      </p:sp>
    </p:spTree>
    <p:extLst>
      <p:ext uri="{BB962C8B-B14F-4D97-AF65-F5344CB8AC3E}">
        <p14:creationId xmlns:p14="http://schemas.microsoft.com/office/powerpoint/2010/main" val="2144492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b="1" dirty="0" smtClean="0"/>
              <a:t>Assessment of SSA</a:t>
            </a:r>
            <a:r>
              <a:rPr lang="en-US" sz="4400" dirty="0" smtClean="0"/>
              <a:t> </a:t>
            </a:r>
            <a:r>
              <a:rPr lang="en-GB" sz="4400" b="1" dirty="0" smtClean="0"/>
              <a:t>Organizational Capacity </a:t>
            </a:r>
            <a:r>
              <a:rPr lang="en-GB" sz="4400" b="1" dirty="0"/>
              <a:t>and </a:t>
            </a:r>
            <a:r>
              <a:rPr lang="en-GB" sz="4400" b="1" dirty="0" smtClean="0"/>
              <a:t>Governance to Introduce Strategic Purchasing</a:t>
            </a:r>
            <a:endParaRPr lang="en-US" sz="4400" dirty="0"/>
          </a:p>
        </p:txBody>
      </p:sp>
      <p:sp>
        <p:nvSpPr>
          <p:cNvPr id="3" name="Subtitle 2"/>
          <p:cNvSpPr>
            <a:spLocks noGrp="1"/>
          </p:cNvSpPr>
          <p:nvPr>
            <p:ph type="subTitle" idx="1"/>
          </p:nvPr>
        </p:nvSpPr>
        <p:spPr/>
        <p:txBody>
          <a:bodyPr>
            <a:normAutofit lnSpcReduction="10000"/>
          </a:bodyPr>
          <a:lstStyle/>
          <a:p>
            <a:r>
              <a:rPr lang="en-US" dirty="0" smtClean="0"/>
              <a:t>Andres </a:t>
            </a:r>
            <a:r>
              <a:rPr lang="en-US" dirty="0" err="1" smtClean="0"/>
              <a:t>Rannamäe</a:t>
            </a:r>
            <a:endParaRPr lang="en-US" dirty="0" smtClean="0"/>
          </a:p>
          <a:p>
            <a:r>
              <a:rPr lang="en-US" dirty="0" err="1"/>
              <a:t>Triin</a:t>
            </a:r>
            <a:r>
              <a:rPr lang="en-US" dirty="0"/>
              <a:t> </a:t>
            </a:r>
            <a:r>
              <a:rPr lang="en-US" dirty="0" err="1"/>
              <a:t>Habicht</a:t>
            </a:r>
            <a:endParaRPr lang="en-US" dirty="0"/>
          </a:p>
          <a:p>
            <a:endParaRPr lang="en-US" dirty="0" smtClean="0"/>
          </a:p>
          <a:p>
            <a:r>
              <a:rPr lang="en-US" dirty="0" smtClean="0"/>
              <a:t>February, 2018</a:t>
            </a:r>
            <a:endParaRPr lang="en-US" dirty="0"/>
          </a:p>
        </p:txBody>
      </p:sp>
    </p:spTree>
    <p:extLst>
      <p:ext uri="{BB962C8B-B14F-4D97-AF65-F5344CB8AC3E}">
        <p14:creationId xmlns:p14="http://schemas.microsoft.com/office/powerpoint/2010/main" val="16363961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Structure </a:t>
            </a:r>
            <a:r>
              <a:rPr lang="en-US" b="1" smtClean="0"/>
              <a:t>- recommendations</a:t>
            </a:r>
            <a:endParaRPr lang="en-US" b="1"/>
          </a:p>
        </p:txBody>
      </p:sp>
      <p:sp>
        <p:nvSpPr>
          <p:cNvPr id="3" name="Content Placeholder 2"/>
          <p:cNvSpPr>
            <a:spLocks noGrp="1"/>
          </p:cNvSpPr>
          <p:nvPr>
            <p:ph idx="1"/>
          </p:nvPr>
        </p:nvSpPr>
        <p:spPr>
          <a:xfrm>
            <a:off x="363415" y="1825625"/>
            <a:ext cx="11289323" cy="4351338"/>
          </a:xfrm>
        </p:spPr>
        <p:txBody>
          <a:bodyPr/>
          <a:lstStyle/>
          <a:p>
            <a:r>
              <a:rPr lang="en-US" dirty="0" smtClean="0"/>
              <a:t>Consider the need for sustainable clarity of roles, to avoid potential conflict of interest (particularly when SP will be developed)</a:t>
            </a:r>
          </a:p>
          <a:p>
            <a:r>
              <a:rPr lang="en-US" dirty="0" smtClean="0"/>
              <a:t>Core principle – structure follows function!</a:t>
            </a:r>
          </a:p>
          <a:p>
            <a:pPr lvl="1"/>
            <a:r>
              <a:rPr lang="en-US" dirty="0" smtClean="0"/>
              <a:t>Introduce processes management principles, integration and integrity</a:t>
            </a:r>
          </a:p>
          <a:p>
            <a:pPr lvl="1"/>
            <a:r>
              <a:rPr lang="en-US" dirty="0" smtClean="0"/>
              <a:t>Critical review of functions nature and belonging, centralization vs decentralization</a:t>
            </a:r>
          </a:p>
          <a:p>
            <a:pPr lvl="1"/>
            <a:r>
              <a:rPr lang="en-US" dirty="0" smtClean="0"/>
              <a:t>Unfreeze resources to motivate others, increase efficiency of processes</a:t>
            </a:r>
          </a:p>
          <a:p>
            <a:r>
              <a:rPr lang="en-US" dirty="0" smtClean="0"/>
              <a:t>Align structure around the strategy – consider new functions under SP and redesign of existing ones</a:t>
            </a:r>
            <a:endParaRPr lang="en-US" dirty="0"/>
          </a:p>
        </p:txBody>
      </p:sp>
    </p:spTree>
    <p:extLst>
      <p:ext uri="{BB962C8B-B14F-4D97-AF65-F5344CB8AC3E}">
        <p14:creationId xmlns:p14="http://schemas.microsoft.com/office/powerpoint/2010/main" val="319630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Systems – key findings </a:t>
            </a:r>
            <a:endParaRPr lang="en-US" b="1" dirty="0"/>
          </a:p>
        </p:txBody>
      </p:sp>
      <p:sp>
        <p:nvSpPr>
          <p:cNvPr id="3" name="Content Placeholder 2"/>
          <p:cNvSpPr>
            <a:spLocks noGrp="1"/>
          </p:cNvSpPr>
          <p:nvPr>
            <p:ph idx="1"/>
          </p:nvPr>
        </p:nvSpPr>
        <p:spPr>
          <a:xfrm>
            <a:off x="838199" y="1825625"/>
            <a:ext cx="10837127" cy="4351338"/>
          </a:xfrm>
        </p:spPr>
        <p:txBody>
          <a:bodyPr>
            <a:normAutofit lnSpcReduction="10000"/>
          </a:bodyPr>
          <a:lstStyle/>
          <a:p>
            <a:r>
              <a:rPr lang="en-US" dirty="0" smtClean="0"/>
              <a:t>Governance – </a:t>
            </a:r>
            <a:r>
              <a:rPr lang="en-US" dirty="0" smtClean="0"/>
              <a:t>no </a:t>
            </a:r>
            <a:r>
              <a:rPr lang="en-US" dirty="0" smtClean="0"/>
              <a:t>governance system nor arrangements in place</a:t>
            </a:r>
          </a:p>
          <a:p>
            <a:r>
              <a:rPr lang="en-US" dirty="0" smtClean="0"/>
              <a:t>Planning and reporting – no evidence of comprehensive planning and reporting </a:t>
            </a:r>
            <a:r>
              <a:rPr lang="en-US" dirty="0"/>
              <a:t>system (not </a:t>
            </a:r>
            <a:r>
              <a:rPr lang="en-US" dirty="0" smtClean="0"/>
              <a:t>documented), operational performance is dominating</a:t>
            </a:r>
          </a:p>
          <a:p>
            <a:pPr lvl="1"/>
            <a:r>
              <a:rPr lang="en-US" dirty="0" smtClean="0"/>
              <a:t>No</a:t>
            </a:r>
            <a:r>
              <a:rPr lang="en-US" dirty="0" smtClean="0"/>
              <a:t> prioritization</a:t>
            </a:r>
            <a:r>
              <a:rPr lang="en-US" dirty="0"/>
              <a:t> </a:t>
            </a:r>
            <a:r>
              <a:rPr lang="en-US" dirty="0" smtClean="0"/>
              <a:t>n</a:t>
            </a:r>
            <a:r>
              <a:rPr lang="en-US" dirty="0" smtClean="0"/>
              <a:t>or </a:t>
            </a:r>
            <a:r>
              <a:rPr lang="en-US" dirty="0" smtClean="0"/>
              <a:t>goal setting</a:t>
            </a:r>
          </a:p>
          <a:p>
            <a:pPr lvl="1"/>
            <a:r>
              <a:rPr lang="en-US" dirty="0" smtClean="0"/>
              <a:t>No timing nor clear distribution of responsibilities</a:t>
            </a:r>
          </a:p>
          <a:p>
            <a:pPr lvl="1"/>
            <a:r>
              <a:rPr lang="en-US" dirty="0" smtClean="0"/>
              <a:t>Difficult</a:t>
            </a:r>
            <a:r>
              <a:rPr lang="en-US" dirty="0" smtClean="0"/>
              <a:t> </a:t>
            </a:r>
            <a:r>
              <a:rPr lang="en-US" dirty="0" smtClean="0"/>
              <a:t>to coordinate and implement what is not defined</a:t>
            </a:r>
          </a:p>
          <a:p>
            <a:pPr lvl="1"/>
            <a:r>
              <a:rPr lang="en-US" dirty="0" smtClean="0"/>
              <a:t>Lack of reporting and feedback does not provide organizational </a:t>
            </a:r>
            <a:r>
              <a:rPr lang="en-US" dirty="0" smtClean="0"/>
              <a:t>learning</a:t>
            </a:r>
          </a:p>
          <a:p>
            <a:r>
              <a:rPr lang="en-US" dirty="0" smtClean="0"/>
              <a:t>Meeting practice and decision making not formalized </a:t>
            </a:r>
            <a:endParaRPr lang="en-US" dirty="0" smtClean="0"/>
          </a:p>
          <a:p>
            <a:r>
              <a:rPr lang="en-US" dirty="0" smtClean="0"/>
              <a:t>Processes </a:t>
            </a:r>
            <a:r>
              <a:rPr lang="en-US" dirty="0" smtClean="0"/>
              <a:t>management based on regulator demand</a:t>
            </a:r>
            <a:r>
              <a:rPr lang="en-US" dirty="0" smtClean="0"/>
              <a:t>, </a:t>
            </a:r>
            <a:r>
              <a:rPr lang="en-US" dirty="0" smtClean="0"/>
              <a:t>not driven from “best </a:t>
            </a:r>
            <a:r>
              <a:rPr lang="en-US" dirty="0" smtClean="0"/>
              <a:t>performance”, </a:t>
            </a:r>
            <a:r>
              <a:rPr lang="en-US" dirty="0" smtClean="0"/>
              <a:t>quality management </a:t>
            </a:r>
            <a:r>
              <a:rPr lang="en-US" dirty="0" smtClean="0"/>
              <a:t>principles </a:t>
            </a:r>
            <a:r>
              <a:rPr lang="en-US" dirty="0" smtClean="0"/>
              <a:t>not </a:t>
            </a:r>
            <a:r>
              <a:rPr lang="en-US" dirty="0" smtClean="0"/>
              <a:t>introduced</a:t>
            </a:r>
            <a:endParaRPr lang="en-US" dirty="0" smtClean="0"/>
          </a:p>
        </p:txBody>
      </p:sp>
    </p:spTree>
    <p:extLst>
      <p:ext uri="{BB962C8B-B14F-4D97-AF65-F5344CB8AC3E}">
        <p14:creationId xmlns:p14="http://schemas.microsoft.com/office/powerpoint/2010/main" val="1729219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Systems – key findings </a:t>
            </a:r>
            <a:endParaRPr lang="en-US" b="1" dirty="0"/>
          </a:p>
        </p:txBody>
      </p:sp>
      <p:sp>
        <p:nvSpPr>
          <p:cNvPr id="3" name="Content Placeholder 2"/>
          <p:cNvSpPr>
            <a:spLocks noGrp="1"/>
          </p:cNvSpPr>
          <p:nvPr>
            <p:ph idx="1"/>
          </p:nvPr>
        </p:nvSpPr>
        <p:spPr>
          <a:xfrm>
            <a:off x="445477" y="1690688"/>
            <a:ext cx="10908323" cy="4721835"/>
          </a:xfrm>
        </p:spPr>
        <p:txBody>
          <a:bodyPr>
            <a:normAutofit/>
          </a:bodyPr>
          <a:lstStyle/>
          <a:p>
            <a:r>
              <a:rPr lang="en-US" dirty="0"/>
              <a:t>K</a:t>
            </a:r>
            <a:r>
              <a:rPr lang="en-US" dirty="0" smtClean="0"/>
              <a:t>ey functions for strategic </a:t>
            </a:r>
            <a:r>
              <a:rPr lang="en-US" dirty="0" smtClean="0"/>
              <a:t>purchasing</a:t>
            </a:r>
            <a:endParaRPr lang="en-US" dirty="0" smtClean="0"/>
          </a:p>
          <a:p>
            <a:pPr lvl="1"/>
            <a:r>
              <a:rPr lang="en-US" dirty="0" smtClean="0"/>
              <a:t>Quality control and monitoring of services purchased </a:t>
            </a:r>
            <a:r>
              <a:rPr lang="en-US" dirty="0" smtClean="0"/>
              <a:t>not performed (exception </a:t>
            </a:r>
            <a:r>
              <a:rPr lang="en-US" dirty="0" smtClean="0"/>
              <a:t>is Maternal and Child Health Services)</a:t>
            </a:r>
          </a:p>
          <a:p>
            <a:pPr lvl="1"/>
            <a:r>
              <a:rPr lang="en-US" dirty="0" smtClean="0"/>
              <a:t>Financing of health services  </a:t>
            </a:r>
          </a:p>
          <a:p>
            <a:pPr lvl="2"/>
            <a:r>
              <a:rPr lang="en-US" sz="2400" dirty="0" smtClean="0"/>
              <a:t>Pricing function </a:t>
            </a:r>
            <a:r>
              <a:rPr lang="en-US" sz="2400" dirty="0" smtClean="0"/>
              <a:t>managed reactively, </a:t>
            </a:r>
            <a:r>
              <a:rPr lang="en-US" sz="2400" dirty="0" smtClean="0"/>
              <a:t>attempt to handle the provider market </a:t>
            </a:r>
          </a:p>
          <a:p>
            <a:pPr lvl="2"/>
            <a:r>
              <a:rPr lang="en-US" sz="2400" dirty="0" smtClean="0"/>
              <a:t>No control over the volume of services and funds used – obligation to pay bills when presented</a:t>
            </a:r>
          </a:p>
          <a:p>
            <a:pPr lvl="1"/>
            <a:r>
              <a:rPr lang="en-US" dirty="0" smtClean="0"/>
              <a:t>Contracting of </a:t>
            </a:r>
            <a:r>
              <a:rPr lang="en-US" dirty="0" smtClean="0"/>
              <a:t>providers not defined</a:t>
            </a:r>
            <a:endParaRPr lang="en-US" dirty="0" smtClean="0"/>
          </a:p>
          <a:p>
            <a:pPr lvl="2"/>
            <a:r>
              <a:rPr lang="en-US" sz="2400" dirty="0" smtClean="0"/>
              <a:t>Little evidence of systematic analytics and </a:t>
            </a:r>
            <a:r>
              <a:rPr lang="en-US" sz="2400" dirty="0" smtClean="0"/>
              <a:t>planning </a:t>
            </a:r>
            <a:r>
              <a:rPr lang="en-US" sz="2400" dirty="0" smtClean="0"/>
              <a:t>of services and funds</a:t>
            </a:r>
          </a:p>
          <a:p>
            <a:pPr lvl="2"/>
            <a:r>
              <a:rPr lang="en-US" sz="2400" dirty="0" smtClean="0"/>
              <a:t>First experiences on</a:t>
            </a:r>
            <a:r>
              <a:rPr lang="en-US" sz="2400" dirty="0" smtClean="0"/>
              <a:t> </a:t>
            </a:r>
            <a:r>
              <a:rPr lang="en-US" sz="2400" dirty="0" smtClean="0"/>
              <a:t>selective contracting </a:t>
            </a:r>
            <a:r>
              <a:rPr lang="en-US" sz="2400" dirty="0" smtClean="0"/>
              <a:t>of </a:t>
            </a:r>
            <a:r>
              <a:rPr lang="en-US" sz="2400" dirty="0" smtClean="0"/>
              <a:t>Maternal and Child Health services indicate positive results </a:t>
            </a:r>
          </a:p>
          <a:p>
            <a:pPr lvl="1"/>
            <a:endParaRPr lang="en-US" dirty="0"/>
          </a:p>
        </p:txBody>
      </p:sp>
    </p:spTree>
    <p:extLst>
      <p:ext uri="{BB962C8B-B14F-4D97-AF65-F5344CB8AC3E}">
        <p14:creationId xmlns:p14="http://schemas.microsoft.com/office/powerpoint/2010/main" val="21440368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Systems – key findings </a:t>
            </a:r>
            <a:endParaRPr lang="en-US" b="1" dirty="0"/>
          </a:p>
        </p:txBody>
      </p:sp>
      <p:sp>
        <p:nvSpPr>
          <p:cNvPr id="3" name="Content Placeholder 2"/>
          <p:cNvSpPr>
            <a:spLocks noGrp="1"/>
          </p:cNvSpPr>
          <p:nvPr>
            <p:ph idx="1"/>
          </p:nvPr>
        </p:nvSpPr>
        <p:spPr>
          <a:xfrm>
            <a:off x="445477" y="1690688"/>
            <a:ext cx="10908323" cy="4721835"/>
          </a:xfrm>
        </p:spPr>
        <p:txBody>
          <a:bodyPr>
            <a:normAutofit/>
          </a:bodyPr>
          <a:lstStyle/>
          <a:p>
            <a:r>
              <a:rPr lang="en-US" dirty="0" smtClean="0"/>
              <a:t>IT development is managed in-house mainly, risk to provide sustainable development and maintain IT competencies in SSA</a:t>
            </a:r>
          </a:p>
          <a:p>
            <a:r>
              <a:rPr lang="en-US" dirty="0" smtClean="0"/>
              <a:t>IT platform and applications fragmented, but integration takes gradually place</a:t>
            </a:r>
            <a:endParaRPr lang="en-US" dirty="0" smtClean="0"/>
          </a:p>
          <a:p>
            <a:pPr lvl="1"/>
            <a:r>
              <a:rPr lang="en-US" dirty="0"/>
              <a:t>R</a:t>
            </a:r>
            <a:r>
              <a:rPr lang="en-US" dirty="0" smtClean="0"/>
              <a:t>equirements of SP to be considered – data handling, quality of data, integrated use of data, user competencies, automation of handling ”big data”</a:t>
            </a:r>
          </a:p>
          <a:p>
            <a:r>
              <a:rPr lang="en-US" dirty="0" smtClean="0"/>
              <a:t>People </a:t>
            </a:r>
            <a:r>
              <a:rPr lang="en-US" dirty="0" smtClean="0"/>
              <a:t>are </a:t>
            </a:r>
            <a:r>
              <a:rPr lang="en-US" dirty="0" smtClean="0"/>
              <a:t>over</a:t>
            </a:r>
            <a:r>
              <a:rPr lang="en-US" dirty="0" smtClean="0"/>
              <a:t>loaded </a:t>
            </a:r>
            <a:r>
              <a:rPr lang="en-US" dirty="0" smtClean="0"/>
              <a:t>and do hard work with operational functions</a:t>
            </a:r>
          </a:p>
          <a:p>
            <a:pPr lvl="1"/>
            <a:r>
              <a:rPr lang="en-US" dirty="0" smtClean="0"/>
              <a:t>Claims management </a:t>
            </a:r>
          </a:p>
          <a:p>
            <a:pPr lvl="1"/>
            <a:r>
              <a:rPr lang="en-US" dirty="0" smtClean="0"/>
              <a:t>Lot of manual work and little automation, including involving service </a:t>
            </a:r>
            <a:r>
              <a:rPr lang="en-US" dirty="0" smtClean="0"/>
              <a:t>providers</a:t>
            </a:r>
          </a:p>
          <a:p>
            <a:pPr lvl="1"/>
            <a:r>
              <a:rPr lang="en-US" i="1" dirty="0" smtClean="0"/>
              <a:t>Steps of progress can be monitored – handling of approval and planning the operations automated</a:t>
            </a:r>
            <a:endParaRPr lang="en-US" i="1" dirty="0" smtClean="0"/>
          </a:p>
          <a:p>
            <a:pPr lvl="1"/>
            <a:endParaRPr lang="en-US" dirty="0"/>
          </a:p>
        </p:txBody>
      </p:sp>
    </p:spTree>
    <p:extLst>
      <p:ext uri="{BB962C8B-B14F-4D97-AF65-F5344CB8AC3E}">
        <p14:creationId xmlns:p14="http://schemas.microsoft.com/office/powerpoint/2010/main" val="20867499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Systems </a:t>
            </a:r>
            <a:r>
              <a:rPr lang="en-US" b="1" smtClean="0"/>
              <a:t>- recommendations</a:t>
            </a:r>
            <a:endParaRPr lang="en-US" b="1"/>
          </a:p>
        </p:txBody>
      </p:sp>
      <p:sp>
        <p:nvSpPr>
          <p:cNvPr id="3" name="Content Placeholder 2"/>
          <p:cNvSpPr>
            <a:spLocks noGrp="1"/>
          </p:cNvSpPr>
          <p:nvPr>
            <p:ph idx="1"/>
          </p:nvPr>
        </p:nvSpPr>
        <p:spPr/>
        <p:txBody>
          <a:bodyPr>
            <a:normAutofit fontScale="92500" lnSpcReduction="10000"/>
          </a:bodyPr>
          <a:lstStyle/>
          <a:p>
            <a:r>
              <a:rPr lang="en-US" dirty="0" smtClean="0"/>
              <a:t>Consider introducing governing body and mechanism for SP area</a:t>
            </a:r>
          </a:p>
          <a:p>
            <a:r>
              <a:rPr lang="en-US" dirty="0" smtClean="0"/>
              <a:t>Develop comprehensive planning and reporting system, to cover also governance needs</a:t>
            </a:r>
          </a:p>
          <a:p>
            <a:r>
              <a:rPr lang="en-US" dirty="0" smtClean="0"/>
              <a:t>Introduce processes management and quality management system</a:t>
            </a:r>
          </a:p>
          <a:p>
            <a:pPr lvl="1"/>
            <a:r>
              <a:rPr lang="en-US" dirty="0"/>
              <a:t>Define core and support processes  – Standard Operational Procedure (SOP)</a:t>
            </a:r>
          </a:p>
          <a:p>
            <a:pPr lvl="1"/>
            <a:r>
              <a:rPr lang="en-US" dirty="0"/>
              <a:t>Measurement of own performance and continuous </a:t>
            </a:r>
            <a:r>
              <a:rPr lang="en-US" dirty="0" smtClean="0"/>
              <a:t>learning</a:t>
            </a:r>
          </a:p>
          <a:p>
            <a:r>
              <a:rPr lang="en-US" dirty="0" smtClean="0"/>
              <a:t>Comprehensive system for SP, step-by-step introduction</a:t>
            </a:r>
          </a:p>
          <a:p>
            <a:r>
              <a:rPr lang="en-US" dirty="0" smtClean="0"/>
              <a:t>Proactive stakeholder communication and “social marketing”</a:t>
            </a:r>
          </a:p>
          <a:p>
            <a:r>
              <a:rPr lang="en-US" dirty="0" smtClean="0"/>
              <a:t>Systematic capacity building of key resources</a:t>
            </a:r>
          </a:p>
          <a:p>
            <a:pPr lvl="1"/>
            <a:r>
              <a:rPr lang="en-US" dirty="0" smtClean="0"/>
              <a:t>Human resources</a:t>
            </a:r>
          </a:p>
          <a:p>
            <a:pPr lvl="1"/>
            <a:r>
              <a:rPr lang="en-US" dirty="0" smtClean="0"/>
              <a:t>Information technology and data resources</a:t>
            </a:r>
          </a:p>
          <a:p>
            <a:endParaRPr lang="en-US" dirty="0"/>
          </a:p>
        </p:txBody>
      </p:sp>
    </p:spTree>
    <p:extLst>
      <p:ext uri="{BB962C8B-B14F-4D97-AF65-F5344CB8AC3E}">
        <p14:creationId xmlns:p14="http://schemas.microsoft.com/office/powerpoint/2010/main" val="14460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Staff </a:t>
            </a:r>
            <a:r>
              <a:rPr lang="en-US" b="1" smtClean="0"/>
              <a:t>– key findings</a:t>
            </a:r>
            <a:endParaRPr lang="en-US" b="1" dirty="0"/>
          </a:p>
        </p:txBody>
      </p:sp>
      <p:sp>
        <p:nvSpPr>
          <p:cNvPr id="3" name="Content Placeholder 2"/>
          <p:cNvSpPr>
            <a:spLocks noGrp="1"/>
          </p:cNvSpPr>
          <p:nvPr>
            <p:ph idx="1"/>
          </p:nvPr>
        </p:nvSpPr>
        <p:spPr/>
        <p:txBody>
          <a:bodyPr>
            <a:normAutofit/>
          </a:bodyPr>
          <a:lstStyle/>
          <a:p>
            <a:r>
              <a:rPr lang="en-US" dirty="0" smtClean="0"/>
              <a:t>High turnover, lot of efforts to hire new </a:t>
            </a:r>
            <a:r>
              <a:rPr lang="en-US" dirty="0" smtClean="0"/>
              <a:t>staff and retention of existing people/competencies</a:t>
            </a:r>
            <a:endParaRPr lang="en-US" dirty="0" smtClean="0"/>
          </a:p>
          <a:p>
            <a:r>
              <a:rPr lang="en-US" dirty="0" smtClean="0"/>
              <a:t>Selection Committee </a:t>
            </a:r>
            <a:r>
              <a:rPr lang="en-US" dirty="0" smtClean="0"/>
              <a:t>drives selection process, </a:t>
            </a:r>
            <a:r>
              <a:rPr lang="en-US" dirty="0" smtClean="0"/>
              <a:t>the role of managers and heads of unit to form own </a:t>
            </a:r>
            <a:r>
              <a:rPr lang="en-US" dirty="0" smtClean="0"/>
              <a:t>team rather moderate</a:t>
            </a:r>
          </a:p>
          <a:p>
            <a:r>
              <a:rPr lang="en-US" dirty="0" smtClean="0"/>
              <a:t>Payroll system regulated by government, little space for motivation and linking with performance management</a:t>
            </a:r>
            <a:endParaRPr lang="en-US" dirty="0" smtClean="0"/>
          </a:p>
        </p:txBody>
      </p:sp>
    </p:spTree>
    <p:extLst>
      <p:ext uri="{BB962C8B-B14F-4D97-AF65-F5344CB8AC3E}">
        <p14:creationId xmlns:p14="http://schemas.microsoft.com/office/powerpoint/2010/main" val="9411119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Staff </a:t>
            </a:r>
            <a:r>
              <a:rPr lang="en-US" b="1" smtClean="0"/>
              <a:t>- recommendations</a:t>
            </a:r>
            <a:endParaRPr lang="en-US" b="1"/>
          </a:p>
        </p:txBody>
      </p:sp>
      <p:sp>
        <p:nvSpPr>
          <p:cNvPr id="3" name="Content Placeholder 2"/>
          <p:cNvSpPr>
            <a:spLocks noGrp="1"/>
          </p:cNvSpPr>
          <p:nvPr>
            <p:ph idx="1"/>
          </p:nvPr>
        </p:nvSpPr>
        <p:spPr/>
        <p:txBody>
          <a:bodyPr/>
          <a:lstStyle/>
          <a:p>
            <a:r>
              <a:rPr lang="en-US" dirty="0" smtClean="0"/>
              <a:t>Shifting the role of recruitment from Selection Committee towards structure managers, not conflicting with Governmental regulation</a:t>
            </a:r>
          </a:p>
          <a:p>
            <a:r>
              <a:rPr lang="en-US" dirty="0" smtClean="0"/>
              <a:t>Explore existing payroll system with new incentives </a:t>
            </a:r>
          </a:p>
          <a:p>
            <a:pPr lvl="1"/>
            <a:r>
              <a:rPr lang="en-US" dirty="0"/>
              <a:t>F</a:t>
            </a:r>
            <a:r>
              <a:rPr lang="en-US" dirty="0" smtClean="0"/>
              <a:t>or better performance, for extra contribution</a:t>
            </a:r>
          </a:p>
          <a:p>
            <a:pPr lvl="1"/>
            <a:r>
              <a:rPr lang="en-US" dirty="0" smtClean="0"/>
              <a:t>Non-financial incentives</a:t>
            </a:r>
          </a:p>
          <a:p>
            <a:pPr lvl="1"/>
            <a:r>
              <a:rPr lang="en-US" dirty="0" smtClean="0"/>
              <a:t>Use un-frozen resources to motivate others</a:t>
            </a:r>
          </a:p>
          <a:p>
            <a:r>
              <a:rPr lang="en-US" dirty="0" smtClean="0"/>
              <a:t>Annual personal development interviews for staff, plan for competency development and job satisfaction</a:t>
            </a:r>
            <a:endParaRPr lang="en-US" dirty="0"/>
          </a:p>
        </p:txBody>
      </p:sp>
    </p:spTree>
    <p:extLst>
      <p:ext uri="{BB962C8B-B14F-4D97-AF65-F5344CB8AC3E}">
        <p14:creationId xmlns:p14="http://schemas.microsoft.com/office/powerpoint/2010/main" val="223306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Skills – </a:t>
            </a:r>
            <a:r>
              <a:rPr lang="en-US" b="1" smtClean="0"/>
              <a:t>key findings</a:t>
            </a:r>
            <a:endParaRPr lang="en-US" b="1" dirty="0"/>
          </a:p>
        </p:txBody>
      </p:sp>
      <p:sp>
        <p:nvSpPr>
          <p:cNvPr id="3" name="Content Placeholder 2"/>
          <p:cNvSpPr>
            <a:spLocks noGrp="1"/>
          </p:cNvSpPr>
          <p:nvPr>
            <p:ph idx="1"/>
          </p:nvPr>
        </p:nvSpPr>
        <p:spPr/>
        <p:txBody>
          <a:bodyPr/>
          <a:lstStyle/>
          <a:p>
            <a:r>
              <a:rPr lang="en-US" dirty="0" smtClean="0"/>
              <a:t>Challenge </a:t>
            </a:r>
            <a:r>
              <a:rPr lang="en-US" dirty="0" smtClean="0"/>
              <a:t>to approach competency development more systematically</a:t>
            </a:r>
          </a:p>
          <a:p>
            <a:r>
              <a:rPr lang="en-US" dirty="0" smtClean="0"/>
              <a:t>Needs assessment </a:t>
            </a:r>
            <a:r>
              <a:rPr lang="en-US" dirty="0" smtClean="0"/>
              <a:t>not used systematically to develop staff competencies</a:t>
            </a:r>
            <a:endParaRPr lang="en-US" dirty="0" smtClean="0"/>
          </a:p>
          <a:p>
            <a:r>
              <a:rPr lang="en-US" dirty="0" smtClean="0"/>
              <a:t>Training of staff mainly based on “whish list”  </a:t>
            </a:r>
          </a:p>
          <a:p>
            <a:r>
              <a:rPr lang="en-US" dirty="0"/>
              <a:t>S</a:t>
            </a:r>
            <a:r>
              <a:rPr lang="en-US" dirty="0" smtClean="0"/>
              <a:t>carce in-country resources / training institutions for competency development – needs are rather specific</a:t>
            </a:r>
            <a:endParaRPr lang="en-US" dirty="0" smtClean="0"/>
          </a:p>
        </p:txBody>
      </p:sp>
    </p:spTree>
    <p:extLst>
      <p:ext uri="{BB962C8B-B14F-4D97-AF65-F5344CB8AC3E}">
        <p14:creationId xmlns:p14="http://schemas.microsoft.com/office/powerpoint/2010/main" val="19350442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Skills – recommendations</a:t>
            </a:r>
            <a:endParaRPr lang="en-US" b="1" dirty="0"/>
          </a:p>
        </p:txBody>
      </p:sp>
      <p:sp>
        <p:nvSpPr>
          <p:cNvPr id="3" name="Content Placeholder 2"/>
          <p:cNvSpPr>
            <a:spLocks noGrp="1"/>
          </p:cNvSpPr>
          <p:nvPr>
            <p:ph idx="1"/>
          </p:nvPr>
        </p:nvSpPr>
        <p:spPr/>
        <p:txBody>
          <a:bodyPr/>
          <a:lstStyle/>
          <a:p>
            <a:r>
              <a:rPr lang="en-US" dirty="0"/>
              <a:t>A</a:t>
            </a:r>
            <a:r>
              <a:rPr lang="en-US" dirty="0" smtClean="0"/>
              <a:t>pproach </a:t>
            </a:r>
            <a:r>
              <a:rPr lang="en-US" dirty="0" smtClean="0"/>
              <a:t>competency development more systematically</a:t>
            </a:r>
          </a:p>
          <a:p>
            <a:pPr lvl="1"/>
            <a:r>
              <a:rPr lang="en-US" dirty="0" smtClean="0"/>
              <a:t>Needs assessment based on strategy and organizational development</a:t>
            </a:r>
          </a:p>
          <a:p>
            <a:pPr lvl="1"/>
            <a:r>
              <a:rPr lang="en-US" dirty="0" smtClean="0"/>
              <a:t>Bring some measurability into competency development in order to understand the progress</a:t>
            </a:r>
          </a:p>
          <a:p>
            <a:pPr lvl="1"/>
            <a:r>
              <a:rPr lang="en-US" dirty="0" smtClean="0"/>
              <a:t>Balance organizational and personal commitments to develop competencies</a:t>
            </a:r>
          </a:p>
          <a:p>
            <a:pPr lvl="2"/>
            <a:r>
              <a:rPr lang="en-US" dirty="0" smtClean="0"/>
              <a:t>Organization to provide supportive environment and opportunities</a:t>
            </a:r>
          </a:p>
          <a:p>
            <a:pPr lvl="2"/>
            <a:r>
              <a:rPr lang="en-US" dirty="0" smtClean="0"/>
              <a:t>Each person to take ownership of own </a:t>
            </a:r>
            <a:r>
              <a:rPr lang="en-US" dirty="0" smtClean="0"/>
              <a:t>development</a:t>
            </a:r>
          </a:p>
          <a:p>
            <a:pPr lvl="2"/>
            <a:r>
              <a:rPr lang="en-US" dirty="0" smtClean="0"/>
              <a:t>Consider introducing “training contracts”</a:t>
            </a:r>
          </a:p>
          <a:p>
            <a:r>
              <a:rPr lang="en-US" dirty="0" smtClean="0"/>
              <a:t>Central organization role to be strengthened to leverage competency development</a:t>
            </a:r>
            <a:endParaRPr lang="en-US" dirty="0"/>
          </a:p>
          <a:p>
            <a:endParaRPr lang="en-US" dirty="0" smtClean="0"/>
          </a:p>
        </p:txBody>
      </p:sp>
    </p:spTree>
    <p:extLst>
      <p:ext uri="{BB962C8B-B14F-4D97-AF65-F5344CB8AC3E}">
        <p14:creationId xmlns:p14="http://schemas.microsoft.com/office/powerpoint/2010/main" val="9363072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Style </a:t>
            </a:r>
            <a:r>
              <a:rPr lang="en-US" b="1" smtClean="0"/>
              <a:t>– key findings</a:t>
            </a:r>
            <a:endParaRPr lang="en-US" b="1" dirty="0"/>
          </a:p>
        </p:txBody>
      </p:sp>
      <p:sp>
        <p:nvSpPr>
          <p:cNvPr id="3" name="Content Placeholder 2"/>
          <p:cNvSpPr>
            <a:spLocks noGrp="1"/>
          </p:cNvSpPr>
          <p:nvPr>
            <p:ph idx="1"/>
          </p:nvPr>
        </p:nvSpPr>
        <p:spPr/>
        <p:txBody>
          <a:bodyPr>
            <a:normAutofit/>
          </a:bodyPr>
          <a:lstStyle/>
          <a:p>
            <a:r>
              <a:rPr lang="en-US" dirty="0" smtClean="0"/>
              <a:t>Little evidence and no chance to assess it so far</a:t>
            </a:r>
          </a:p>
          <a:p>
            <a:r>
              <a:rPr lang="en-US" dirty="0" smtClean="0"/>
              <a:t>Sensitive and always organization specific</a:t>
            </a:r>
            <a:endParaRPr lang="en-US" dirty="0" smtClean="0"/>
          </a:p>
          <a:p>
            <a:r>
              <a:rPr lang="en-US" dirty="0" smtClean="0"/>
              <a:t>SSA is managed with authority and confidence, but not autocratically</a:t>
            </a:r>
          </a:p>
          <a:p>
            <a:r>
              <a:rPr lang="en-US" dirty="0" smtClean="0"/>
              <a:t>People opinion is asked and people are involved</a:t>
            </a:r>
            <a:endParaRPr lang="en-US" dirty="0" smtClean="0"/>
          </a:p>
          <a:p>
            <a:endParaRPr lang="en-US" dirty="0"/>
          </a:p>
        </p:txBody>
      </p:sp>
    </p:spTree>
    <p:extLst>
      <p:ext uri="{BB962C8B-B14F-4D97-AF65-F5344CB8AC3E}">
        <p14:creationId xmlns:p14="http://schemas.microsoft.com/office/powerpoint/2010/main" val="362424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Purchasing for </a:t>
            </a:r>
            <a:r>
              <a:rPr lang="en-US" smtClean="0">
                <a:latin typeface="+mn-lt"/>
              </a:rPr>
              <a:t>health services </a:t>
            </a:r>
            <a:endParaRPr lang="en-US">
              <a:latin typeface="+mn-lt"/>
            </a:endParaRPr>
          </a:p>
        </p:txBody>
      </p:sp>
      <p:sp>
        <p:nvSpPr>
          <p:cNvPr id="3" name="Content Placeholder 2"/>
          <p:cNvSpPr>
            <a:spLocks noGrp="1"/>
          </p:cNvSpPr>
          <p:nvPr>
            <p:ph idx="1"/>
          </p:nvPr>
        </p:nvSpPr>
        <p:spPr/>
        <p:txBody>
          <a:bodyPr/>
          <a:lstStyle/>
          <a:p>
            <a:r>
              <a:rPr lang="en-US" dirty="0"/>
              <a:t>Purchasing </a:t>
            </a:r>
            <a:r>
              <a:rPr lang="en-US" dirty="0" smtClean="0"/>
              <a:t>involves three sets of decisions (</a:t>
            </a:r>
            <a:r>
              <a:rPr lang="en-US" dirty="0"/>
              <a:t>World Health </a:t>
            </a:r>
            <a:r>
              <a:rPr lang="en-US" dirty="0" err="1"/>
              <a:t>Organisation</a:t>
            </a:r>
            <a:r>
              <a:rPr lang="en-US" dirty="0"/>
              <a:t> 2000; </a:t>
            </a:r>
            <a:r>
              <a:rPr lang="en-US" dirty="0" err="1"/>
              <a:t>Figueras</a:t>
            </a:r>
            <a:r>
              <a:rPr lang="en-US" dirty="0"/>
              <a:t>, Robinson et al. 2005): </a:t>
            </a:r>
            <a:endParaRPr lang="en-US" dirty="0" smtClean="0"/>
          </a:p>
          <a:p>
            <a:pPr lvl="1"/>
            <a:r>
              <a:rPr lang="en-US" dirty="0" smtClean="0"/>
              <a:t>Identifying the interventions or services to be purchased</a:t>
            </a:r>
            <a:r>
              <a:rPr lang="en-US" dirty="0"/>
              <a:t>, taking into account population needs, national health </a:t>
            </a:r>
            <a:r>
              <a:rPr lang="en-US" dirty="0" smtClean="0"/>
              <a:t>priorities and cost-effectiveness</a:t>
            </a:r>
            <a:r>
              <a:rPr lang="en-US" dirty="0"/>
              <a:t>. </a:t>
            </a:r>
          </a:p>
          <a:p>
            <a:pPr lvl="1"/>
            <a:r>
              <a:rPr lang="en-US" dirty="0"/>
              <a:t>Choosing service providers, giving consideration to service quality, </a:t>
            </a:r>
            <a:r>
              <a:rPr lang="en-US" dirty="0" smtClean="0"/>
              <a:t>efficiency </a:t>
            </a:r>
            <a:r>
              <a:rPr lang="en-US" dirty="0"/>
              <a:t>and equity. </a:t>
            </a:r>
          </a:p>
          <a:p>
            <a:pPr lvl="1"/>
            <a:r>
              <a:rPr lang="en-US" dirty="0"/>
              <a:t>Determining how services will be purchased, including contractual </a:t>
            </a:r>
            <a:r>
              <a:rPr lang="en-US" dirty="0" smtClean="0"/>
              <a:t>arrangements and </a:t>
            </a:r>
            <a:r>
              <a:rPr lang="en-US" dirty="0"/>
              <a:t>provider payment mechanisms </a:t>
            </a:r>
          </a:p>
          <a:p>
            <a:endParaRPr lang="en-US" dirty="0"/>
          </a:p>
        </p:txBody>
      </p:sp>
    </p:spTree>
    <p:extLst>
      <p:ext uri="{BB962C8B-B14F-4D97-AF65-F5344CB8AC3E}">
        <p14:creationId xmlns:p14="http://schemas.microsoft.com/office/powerpoint/2010/main" val="13755557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Style </a:t>
            </a:r>
            <a:r>
              <a:rPr lang="en-US" b="1" dirty="0" smtClean="0"/>
              <a:t>– recommendations</a:t>
            </a:r>
            <a:endParaRPr lang="en-US" b="1" dirty="0"/>
          </a:p>
        </p:txBody>
      </p:sp>
      <p:sp>
        <p:nvSpPr>
          <p:cNvPr id="3" name="Content Placeholder 2"/>
          <p:cNvSpPr>
            <a:spLocks noGrp="1"/>
          </p:cNvSpPr>
          <p:nvPr>
            <p:ph idx="1"/>
          </p:nvPr>
        </p:nvSpPr>
        <p:spPr/>
        <p:txBody>
          <a:bodyPr>
            <a:normAutofit/>
          </a:bodyPr>
          <a:lstStyle/>
          <a:p>
            <a:r>
              <a:rPr lang="en-US" dirty="0" smtClean="0"/>
              <a:t>L</a:t>
            </a:r>
            <a:r>
              <a:rPr lang="en-US" dirty="0" smtClean="0"/>
              <a:t>ess </a:t>
            </a:r>
            <a:r>
              <a:rPr lang="en-US" dirty="0" smtClean="0"/>
              <a:t>hierarchical and more alignment around core “business</a:t>
            </a:r>
            <a:r>
              <a:rPr lang="en-US" dirty="0" smtClean="0"/>
              <a:t>”</a:t>
            </a:r>
          </a:p>
          <a:p>
            <a:r>
              <a:rPr lang="en-US" dirty="0" smtClean="0"/>
              <a:t>Conduct once a year </a:t>
            </a:r>
            <a:r>
              <a:rPr lang="en-US" dirty="0"/>
              <a:t>staff satisfaction survey </a:t>
            </a:r>
            <a:r>
              <a:rPr lang="en-US" dirty="0" smtClean="0"/>
              <a:t>to monitor overall job satisfaction and related perceptions by people</a:t>
            </a:r>
          </a:p>
          <a:p>
            <a:r>
              <a:rPr lang="en-US" dirty="0" smtClean="0"/>
              <a:t>Consider mentoring initiatives for selected people </a:t>
            </a:r>
            <a:endParaRPr lang="en-US" dirty="0" smtClean="0"/>
          </a:p>
          <a:p>
            <a:endParaRPr lang="en-US" dirty="0" smtClean="0"/>
          </a:p>
          <a:p>
            <a:endParaRPr lang="en-US" dirty="0"/>
          </a:p>
        </p:txBody>
      </p:sp>
    </p:spTree>
    <p:extLst>
      <p:ext uri="{BB962C8B-B14F-4D97-AF65-F5344CB8AC3E}">
        <p14:creationId xmlns:p14="http://schemas.microsoft.com/office/powerpoint/2010/main" val="6648075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Shared </a:t>
            </a:r>
            <a:r>
              <a:rPr lang="en-US" b="1" smtClean="0"/>
              <a:t>Values </a:t>
            </a:r>
            <a:r>
              <a:rPr lang="en-US" b="1" smtClean="0"/>
              <a:t>– key findings</a:t>
            </a:r>
            <a:endParaRPr lang="en-US" b="1" dirty="0"/>
          </a:p>
        </p:txBody>
      </p:sp>
      <p:sp>
        <p:nvSpPr>
          <p:cNvPr id="3" name="Content Placeholder 2"/>
          <p:cNvSpPr>
            <a:spLocks noGrp="1"/>
          </p:cNvSpPr>
          <p:nvPr>
            <p:ph idx="1"/>
          </p:nvPr>
        </p:nvSpPr>
        <p:spPr/>
        <p:txBody>
          <a:bodyPr>
            <a:normAutofit/>
          </a:bodyPr>
          <a:lstStyle/>
          <a:p>
            <a:r>
              <a:rPr lang="en-US" dirty="0" smtClean="0"/>
              <a:t>Over-emphasized role of being “execution body” kills the strategic view, drive to development and innovation</a:t>
            </a:r>
          </a:p>
          <a:p>
            <a:r>
              <a:rPr lang="en-US" dirty="0" smtClean="0"/>
              <a:t>The term “efficiency and cost containment” prevails in terms what has to be achieved  </a:t>
            </a:r>
          </a:p>
          <a:p>
            <a:pPr lvl="1"/>
            <a:r>
              <a:rPr lang="en-US" dirty="0" smtClean="0"/>
              <a:t>Real strategic needs and achievements not defined, remain behind the cost containment</a:t>
            </a:r>
          </a:p>
          <a:p>
            <a:pPr lvl="1"/>
            <a:r>
              <a:rPr lang="en-US" dirty="0" smtClean="0"/>
              <a:t>Cost containment is operational necessity and does not provide value added, takes the focus away from strategic issues</a:t>
            </a:r>
          </a:p>
          <a:p>
            <a:r>
              <a:rPr lang="en-US" dirty="0" smtClean="0"/>
              <a:t>Coordination </a:t>
            </a:r>
            <a:r>
              <a:rPr lang="en-US" dirty="0" smtClean="0"/>
              <a:t>seems to be a challenge, more integration and less “silos” – less hierarchical and more alignment around core “business”</a:t>
            </a:r>
          </a:p>
          <a:p>
            <a:endParaRPr lang="en-US" dirty="0" smtClean="0"/>
          </a:p>
          <a:p>
            <a:endParaRPr lang="en-US" dirty="0"/>
          </a:p>
        </p:txBody>
      </p:sp>
    </p:spTree>
    <p:extLst>
      <p:ext uri="{BB962C8B-B14F-4D97-AF65-F5344CB8AC3E}">
        <p14:creationId xmlns:p14="http://schemas.microsoft.com/office/powerpoint/2010/main" val="18166779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Shared Values </a:t>
            </a:r>
            <a:r>
              <a:rPr lang="en-US" b="1" smtClean="0"/>
              <a:t>- recommendations </a:t>
            </a:r>
            <a:endParaRPr lang="en-US" b="1" dirty="0"/>
          </a:p>
        </p:txBody>
      </p:sp>
      <p:sp>
        <p:nvSpPr>
          <p:cNvPr id="3" name="Content Placeholder 2"/>
          <p:cNvSpPr>
            <a:spLocks noGrp="1"/>
          </p:cNvSpPr>
          <p:nvPr>
            <p:ph idx="1"/>
          </p:nvPr>
        </p:nvSpPr>
        <p:spPr/>
        <p:txBody>
          <a:bodyPr>
            <a:normAutofit/>
          </a:bodyPr>
          <a:lstStyle/>
          <a:p>
            <a:r>
              <a:rPr lang="en-US" dirty="0"/>
              <a:t>C</a:t>
            </a:r>
            <a:r>
              <a:rPr lang="et-EE" dirty="0" err="1"/>
              <a:t>onsider</a:t>
            </a:r>
            <a:r>
              <a:rPr lang="et-EE" dirty="0"/>
              <a:t> </a:t>
            </a:r>
            <a:r>
              <a:rPr lang="et-EE" dirty="0" err="1"/>
              <a:t>putting</a:t>
            </a:r>
            <a:r>
              <a:rPr lang="et-EE" dirty="0"/>
              <a:t> “</a:t>
            </a:r>
            <a:r>
              <a:rPr lang="et-EE" dirty="0" err="1"/>
              <a:t>strategy</a:t>
            </a:r>
            <a:r>
              <a:rPr lang="et-EE" dirty="0"/>
              <a:t> </a:t>
            </a:r>
            <a:r>
              <a:rPr lang="et-EE" dirty="0" err="1"/>
              <a:t>first</a:t>
            </a:r>
            <a:r>
              <a:rPr lang="et-EE" dirty="0"/>
              <a:t>” </a:t>
            </a:r>
            <a:r>
              <a:rPr lang="et-EE" dirty="0" err="1"/>
              <a:t>followed</a:t>
            </a:r>
            <a:r>
              <a:rPr lang="et-EE" dirty="0"/>
              <a:t> </a:t>
            </a:r>
            <a:r>
              <a:rPr lang="et-EE" dirty="0" err="1"/>
              <a:t>by</a:t>
            </a:r>
            <a:r>
              <a:rPr lang="et-EE" dirty="0"/>
              <a:t> </a:t>
            </a:r>
            <a:r>
              <a:rPr lang="et-EE" dirty="0" err="1"/>
              <a:t>efficiency</a:t>
            </a:r>
            <a:r>
              <a:rPr lang="et-EE" dirty="0"/>
              <a:t> and </a:t>
            </a:r>
            <a:r>
              <a:rPr lang="et-EE" dirty="0" err="1" smtClean="0"/>
              <a:t>cost-containment</a:t>
            </a:r>
            <a:endParaRPr lang="et-EE" dirty="0" smtClean="0"/>
          </a:p>
          <a:p>
            <a:r>
              <a:rPr lang="en-US" dirty="0" smtClean="0"/>
              <a:t>C</a:t>
            </a:r>
            <a:r>
              <a:rPr lang="et-EE" dirty="0" err="1" smtClean="0"/>
              <a:t>onsider</a:t>
            </a:r>
            <a:r>
              <a:rPr lang="et-EE" dirty="0" smtClean="0"/>
              <a:t> </a:t>
            </a:r>
            <a:r>
              <a:rPr lang="et-EE" dirty="0" err="1" smtClean="0"/>
              <a:t>agreeing</a:t>
            </a:r>
            <a:r>
              <a:rPr lang="et-EE" dirty="0" smtClean="0"/>
              <a:t> </a:t>
            </a:r>
            <a:r>
              <a:rPr lang="et-EE" dirty="0" err="1" smtClean="0"/>
              <a:t>upon</a:t>
            </a:r>
            <a:r>
              <a:rPr lang="et-EE" dirty="0" smtClean="0"/>
              <a:t> </a:t>
            </a:r>
            <a:r>
              <a:rPr lang="et-EE" dirty="0" err="1" smtClean="0"/>
              <a:t>common</a:t>
            </a:r>
            <a:r>
              <a:rPr lang="et-EE" dirty="0" smtClean="0"/>
              <a:t> </a:t>
            </a:r>
            <a:r>
              <a:rPr lang="et-EE" dirty="0" err="1" smtClean="0"/>
              <a:t>values</a:t>
            </a:r>
            <a:r>
              <a:rPr lang="et-EE" dirty="0" smtClean="0"/>
              <a:t> </a:t>
            </a:r>
            <a:r>
              <a:rPr lang="et-EE" dirty="0" err="1" smtClean="0"/>
              <a:t>attributable</a:t>
            </a:r>
            <a:r>
              <a:rPr lang="et-EE" dirty="0" smtClean="0"/>
              <a:t> </a:t>
            </a:r>
            <a:r>
              <a:rPr lang="et-EE" dirty="0" err="1" smtClean="0"/>
              <a:t>to</a:t>
            </a:r>
            <a:r>
              <a:rPr lang="et-EE" dirty="0" smtClean="0"/>
              <a:t> </a:t>
            </a:r>
            <a:r>
              <a:rPr lang="et-EE" dirty="0" err="1" smtClean="0"/>
              <a:t>strategic</a:t>
            </a:r>
            <a:r>
              <a:rPr lang="et-EE" dirty="0" smtClean="0"/>
              <a:t> </a:t>
            </a:r>
            <a:r>
              <a:rPr lang="et-EE" dirty="0" err="1" smtClean="0"/>
              <a:t>purchasing</a:t>
            </a:r>
            <a:endParaRPr lang="en-US" dirty="0"/>
          </a:p>
          <a:p>
            <a:r>
              <a:rPr lang="en-US" dirty="0"/>
              <a:t>L</a:t>
            </a:r>
            <a:r>
              <a:rPr lang="en-US" dirty="0" smtClean="0"/>
              <a:t>ess </a:t>
            </a:r>
            <a:r>
              <a:rPr lang="en-US" dirty="0" smtClean="0"/>
              <a:t>hierarchical and more alignment around core “business</a:t>
            </a:r>
            <a:r>
              <a:rPr lang="en-US" dirty="0" smtClean="0"/>
              <a:t>”, more sense of “us” in all performance</a:t>
            </a:r>
            <a:endParaRPr lang="en-US" dirty="0" smtClean="0"/>
          </a:p>
          <a:p>
            <a:endParaRPr lang="en-US" dirty="0" smtClean="0"/>
          </a:p>
          <a:p>
            <a:endParaRPr lang="en-US" dirty="0"/>
          </a:p>
        </p:txBody>
      </p:sp>
    </p:spTree>
    <p:extLst>
      <p:ext uri="{BB962C8B-B14F-4D97-AF65-F5344CB8AC3E}">
        <p14:creationId xmlns:p14="http://schemas.microsoft.com/office/powerpoint/2010/main" val="14968328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Roadmap initiatives</a:t>
            </a:r>
            <a:endParaRPr lang="en-US" b="1"/>
          </a:p>
        </p:txBody>
      </p:sp>
      <p:sp>
        <p:nvSpPr>
          <p:cNvPr id="3" name="Content Placeholder 2"/>
          <p:cNvSpPr>
            <a:spLocks noGrp="1"/>
          </p:cNvSpPr>
          <p:nvPr>
            <p:ph idx="1"/>
          </p:nvPr>
        </p:nvSpPr>
        <p:spPr>
          <a:xfrm>
            <a:off x="838200" y="1825624"/>
            <a:ext cx="10515600" cy="4680683"/>
          </a:xfrm>
        </p:spPr>
        <p:txBody>
          <a:bodyPr>
            <a:normAutofit fontScale="77500" lnSpcReduction="20000"/>
          </a:bodyPr>
          <a:lstStyle/>
          <a:p>
            <a:pPr marL="514350" lvl="0" indent="-514350">
              <a:buFont typeface="+mj-lt"/>
              <a:buAutoNum type="arabicPeriod"/>
            </a:pPr>
            <a:r>
              <a:rPr lang="en-US" dirty="0"/>
              <a:t>Defining the concept </a:t>
            </a:r>
            <a:r>
              <a:rPr lang="en-US" dirty="0" smtClean="0"/>
              <a:t>and strategy for </a:t>
            </a:r>
            <a:r>
              <a:rPr lang="en-US" dirty="0"/>
              <a:t>strategic </a:t>
            </a:r>
            <a:r>
              <a:rPr lang="en-US" dirty="0" smtClean="0"/>
              <a:t>purchasing – </a:t>
            </a:r>
            <a:r>
              <a:rPr lang="en-US" dirty="0"/>
              <a:t>June </a:t>
            </a:r>
            <a:r>
              <a:rPr lang="en-US" dirty="0" smtClean="0"/>
              <a:t>2018</a:t>
            </a:r>
            <a:endParaRPr lang="en-US" dirty="0"/>
          </a:p>
          <a:p>
            <a:pPr marL="514350" lvl="0" indent="-514350">
              <a:buFont typeface="+mj-lt"/>
              <a:buAutoNum type="arabicPeriod"/>
            </a:pPr>
            <a:r>
              <a:rPr lang="en-US" dirty="0"/>
              <a:t>Developing appropriate systems and organizational tools for strategic purchasing – October 2018:</a:t>
            </a:r>
          </a:p>
          <a:p>
            <a:pPr lvl="1"/>
            <a:r>
              <a:rPr lang="en-US" dirty="0"/>
              <a:t>Describing the systems and core processes </a:t>
            </a:r>
            <a:r>
              <a:rPr lang="en-US" dirty="0" smtClean="0"/>
              <a:t>(contracting </a:t>
            </a:r>
            <a:r>
              <a:rPr lang="en-US" dirty="0"/>
              <a:t>and monitoring </a:t>
            </a:r>
            <a:r>
              <a:rPr lang="en-US" dirty="0" smtClean="0"/>
              <a:t>the </a:t>
            </a:r>
            <a:r>
              <a:rPr lang="en-US" dirty="0"/>
              <a:t>contracts, claims handling, </a:t>
            </a:r>
            <a:r>
              <a:rPr lang="en-US" dirty="0" err="1"/>
              <a:t>etc</a:t>
            </a:r>
            <a:r>
              <a:rPr lang="en-US" dirty="0"/>
              <a:t>);</a:t>
            </a:r>
          </a:p>
          <a:p>
            <a:pPr lvl="1"/>
            <a:r>
              <a:rPr lang="en-US" dirty="0"/>
              <a:t>Describing other </a:t>
            </a:r>
            <a:r>
              <a:rPr lang="en-US" dirty="0" smtClean="0"/>
              <a:t>key </a:t>
            </a:r>
            <a:r>
              <a:rPr lang="en-US" dirty="0"/>
              <a:t>support processes;</a:t>
            </a:r>
          </a:p>
          <a:p>
            <a:pPr lvl="1"/>
            <a:r>
              <a:rPr lang="en-US" dirty="0"/>
              <a:t>Developing necessary tools and templates to handle core and support processes.</a:t>
            </a:r>
          </a:p>
          <a:p>
            <a:pPr marL="514350" lvl="0" indent="-514350">
              <a:buFont typeface="+mj-lt"/>
              <a:buAutoNum type="arabicPeriod"/>
            </a:pPr>
            <a:r>
              <a:rPr lang="en-US" dirty="0"/>
              <a:t>Designing the structure aligned around strategy, assessing HR needs according to specialty areas – October 2018.</a:t>
            </a:r>
          </a:p>
          <a:p>
            <a:pPr marL="514350" lvl="0" indent="-514350">
              <a:buFont typeface="+mj-lt"/>
              <a:buAutoNum type="arabicPeriod"/>
            </a:pPr>
            <a:r>
              <a:rPr lang="en-US" dirty="0"/>
              <a:t>Identify essential skills and competencies needed – October 2018:</a:t>
            </a:r>
          </a:p>
          <a:p>
            <a:pPr lvl="1"/>
            <a:r>
              <a:rPr lang="en-US" dirty="0"/>
              <a:t>Defining competency and training needs; </a:t>
            </a:r>
          </a:p>
          <a:p>
            <a:pPr marL="514350" lvl="0" indent="-514350">
              <a:buFont typeface="+mj-lt"/>
              <a:buAutoNum type="arabicPeriod"/>
            </a:pPr>
            <a:r>
              <a:rPr lang="en-US" dirty="0"/>
              <a:t>Assessing the development needs of essential IT solutions to better support the strategic purchasing function - October 2018</a:t>
            </a:r>
          </a:p>
          <a:p>
            <a:pPr marL="514350" lvl="0" indent="-514350">
              <a:buFont typeface="+mj-lt"/>
              <a:buAutoNum type="arabicPeriod"/>
            </a:pPr>
            <a:r>
              <a:rPr lang="en-US" dirty="0"/>
              <a:t>Designing planning and reporting system to support execution of strategic initiatives and provide transparent feedback on progress and achievements. Reporting should include set of management indicators in addition to narrative part – December 2018</a:t>
            </a:r>
            <a:r>
              <a:rPr lang="en-US" dirty="0" smtClean="0"/>
              <a:t>.</a:t>
            </a:r>
            <a:endParaRPr lang="en-US" dirty="0"/>
          </a:p>
        </p:txBody>
      </p:sp>
    </p:spTree>
    <p:extLst>
      <p:ext uri="{BB962C8B-B14F-4D97-AF65-F5344CB8AC3E}">
        <p14:creationId xmlns:p14="http://schemas.microsoft.com/office/powerpoint/2010/main" val="8823820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Text Box 2"/>
          <p:cNvSpPr txBox="1">
            <a:spLocks noChangeArrowheads="1"/>
          </p:cNvSpPr>
          <p:nvPr/>
        </p:nvSpPr>
        <p:spPr bwMode="auto">
          <a:xfrm>
            <a:off x="2135188" y="1412876"/>
            <a:ext cx="8075612" cy="452431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193675" indent="-193675" eaLnBrk="0" hangingPunct="0">
              <a:defRPr sz="2400">
                <a:solidFill>
                  <a:schemeClr val="tx1"/>
                </a:solidFill>
                <a:latin typeface="Times New Roman" charset="0"/>
                <a:ea typeface="ＭＳ Ｐゴシック" charset="-128"/>
              </a:defRPr>
            </a:lvl1pPr>
            <a:lvl2pPr eaLnBrk="0" hangingPunct="0">
              <a:defRPr sz="2400">
                <a:solidFill>
                  <a:schemeClr val="tx1"/>
                </a:solidFill>
                <a:latin typeface="Times New Roman" charset="0"/>
                <a:ea typeface="ＭＳ Ｐゴシック" charset="-128"/>
              </a:defRPr>
            </a:lvl2pPr>
            <a:lvl3pPr marL="1143000" indent="-228600" eaLnBrk="0" hangingPunct="0">
              <a:defRPr sz="2400">
                <a:solidFill>
                  <a:schemeClr val="tx1"/>
                </a:solidFill>
                <a:latin typeface="Times New Roman" charset="0"/>
                <a:ea typeface="ＭＳ Ｐゴシック" charset="-128"/>
              </a:defRPr>
            </a:lvl3pPr>
            <a:lvl4pPr marL="1600200" indent="-228600" eaLnBrk="0" hangingPunct="0">
              <a:defRPr sz="2400">
                <a:solidFill>
                  <a:schemeClr val="tx1"/>
                </a:solidFill>
                <a:latin typeface="Times New Roman" charset="0"/>
                <a:ea typeface="ＭＳ Ｐゴシック" charset="-128"/>
              </a:defRPr>
            </a:lvl4pPr>
            <a:lvl5pPr marL="2057400" indent="-228600" eaLnBrk="0" hangingPunct="0">
              <a:defRPr sz="2400">
                <a:solidFill>
                  <a:schemeClr val="tx1"/>
                </a:solidFill>
                <a:latin typeface="Times New Roman" charset="0"/>
                <a:ea typeface="ＭＳ Ｐゴシック" charset="-128"/>
              </a:defRPr>
            </a:lvl5pPr>
            <a:lvl6pPr marL="2514600" indent="-228600" algn="ctr"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eaLnBrk="0" fontAlgn="base" hangingPunct="0">
              <a:spcBef>
                <a:spcPct val="0"/>
              </a:spcBef>
              <a:spcAft>
                <a:spcPct val="0"/>
              </a:spcAft>
              <a:defRPr sz="2400">
                <a:solidFill>
                  <a:schemeClr val="tx1"/>
                </a:solidFill>
                <a:latin typeface="Times New Roman" charset="0"/>
                <a:ea typeface="ＭＳ Ｐゴシック" charset="-128"/>
              </a:defRPr>
            </a:lvl9pPr>
          </a:lstStyle>
          <a:p>
            <a:pPr algn="l">
              <a:buFontTx/>
              <a:buChar char="•"/>
            </a:pPr>
            <a:r>
              <a:rPr lang="en-GB" altLang="x-none" dirty="0">
                <a:latin typeface="Arial" charset="0"/>
              </a:rPr>
              <a:t>Step by step strategy development using analyses techniques and planning tools</a:t>
            </a:r>
          </a:p>
          <a:p>
            <a:pPr algn="l">
              <a:buFontTx/>
              <a:buChar char="•"/>
            </a:pPr>
            <a:r>
              <a:rPr lang="ja-JP" altLang="en-GB" dirty="0">
                <a:latin typeface="Arial" charset="0"/>
              </a:rPr>
              <a:t>“</a:t>
            </a:r>
            <a:r>
              <a:rPr lang="en-GB" altLang="ja-JP" dirty="0">
                <a:latin typeface="Arial" charset="0"/>
              </a:rPr>
              <a:t>Wide enough</a:t>
            </a:r>
            <a:r>
              <a:rPr lang="ja-JP" altLang="en-GB" dirty="0">
                <a:latin typeface="Arial" charset="0"/>
              </a:rPr>
              <a:t>”</a:t>
            </a:r>
            <a:r>
              <a:rPr lang="en-GB" altLang="ja-JP" dirty="0">
                <a:latin typeface="Arial" charset="0"/>
              </a:rPr>
              <a:t> involvement of SSA people</a:t>
            </a:r>
          </a:p>
          <a:p>
            <a:pPr algn="l">
              <a:buFontTx/>
              <a:buChar char="•"/>
            </a:pPr>
            <a:r>
              <a:rPr lang="en-GB" altLang="x-none" dirty="0">
                <a:latin typeface="Arial" charset="0"/>
              </a:rPr>
              <a:t>Organization of the process</a:t>
            </a:r>
          </a:p>
          <a:p>
            <a:pPr lvl="1" algn="l">
              <a:buFontTx/>
              <a:buChar char="-"/>
            </a:pPr>
            <a:r>
              <a:rPr lang="en-GB" altLang="x-none" dirty="0">
                <a:latin typeface="Arial" charset="0"/>
              </a:rPr>
              <a:t> Steering Group - guiding and monitoring the process, securing acceptance of milestones</a:t>
            </a:r>
          </a:p>
          <a:p>
            <a:pPr lvl="1" algn="l">
              <a:buFontTx/>
              <a:buChar char="-"/>
            </a:pPr>
            <a:r>
              <a:rPr lang="en-GB" altLang="x-none" dirty="0">
                <a:latin typeface="Arial" charset="0"/>
              </a:rPr>
              <a:t> Working Groups providing content to analyses and planning </a:t>
            </a:r>
          </a:p>
          <a:p>
            <a:pPr algn="l">
              <a:buFont typeface="Arial" charset="0"/>
              <a:buChar char="•"/>
            </a:pPr>
            <a:r>
              <a:rPr lang="en-GB" altLang="x-none" dirty="0">
                <a:latin typeface="Arial" charset="0"/>
              </a:rPr>
              <a:t>Each month real outcome - milestone (project plan)</a:t>
            </a:r>
          </a:p>
          <a:p>
            <a:pPr algn="l">
              <a:buFont typeface="Arial" charset="0"/>
              <a:buChar char="•"/>
            </a:pPr>
            <a:r>
              <a:rPr lang="en-GB" altLang="x-none" dirty="0">
                <a:latin typeface="Arial" charset="0"/>
              </a:rPr>
              <a:t>Integrated involvement of </a:t>
            </a:r>
            <a:r>
              <a:rPr lang="en-GB" altLang="x-none" dirty="0" err="1">
                <a:latin typeface="Arial" charset="0"/>
              </a:rPr>
              <a:t>MoLHSA</a:t>
            </a:r>
            <a:r>
              <a:rPr lang="en-GB" altLang="x-none" dirty="0">
                <a:latin typeface="Arial" charset="0"/>
              </a:rPr>
              <a:t> and SSA people to secure positive outcome</a:t>
            </a:r>
          </a:p>
          <a:p>
            <a:pPr algn="l">
              <a:buFontTx/>
              <a:buChar char="•"/>
            </a:pPr>
            <a:endParaRPr lang="en-GB" altLang="x-none" dirty="0">
              <a:latin typeface="Arial" charset="0"/>
            </a:endParaRPr>
          </a:p>
        </p:txBody>
      </p:sp>
      <p:sp>
        <p:nvSpPr>
          <p:cNvPr id="274435" name="Rectangle 3"/>
          <p:cNvSpPr>
            <a:spLocks noChangeArrowheads="1"/>
          </p:cNvSpPr>
          <p:nvPr/>
        </p:nvSpPr>
        <p:spPr bwMode="auto">
          <a:xfrm>
            <a:off x="1524000" y="0"/>
            <a:ext cx="9144000" cy="1066800"/>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p>
            <a:pPr>
              <a:defRPr/>
            </a:pPr>
            <a:r>
              <a:rPr lang="en-GB" sz="3200" b="1" dirty="0">
                <a:latin typeface="Arial" charset="0"/>
                <a:ea typeface="ＭＳ Ｐゴシック" charset="0"/>
              </a:rPr>
              <a:t>The Strategy Process </a:t>
            </a:r>
          </a:p>
        </p:txBody>
      </p:sp>
    </p:spTree>
    <p:extLst>
      <p:ext uri="{BB962C8B-B14F-4D97-AF65-F5344CB8AC3E}">
        <p14:creationId xmlns:p14="http://schemas.microsoft.com/office/powerpoint/2010/main" val="10107563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Moving from passive to strategic purchasing</a:t>
            </a:r>
            <a:r>
              <a:rPr lang="en-US" dirty="0" smtClean="0">
                <a:effectLst/>
                <a:latin typeface="+mn-lt"/>
              </a:rPr>
              <a:t> </a:t>
            </a:r>
            <a:endParaRPr lang="en-US" dirty="0">
              <a:latin typeface="+mn-lt"/>
            </a:endParaRPr>
          </a:p>
        </p:txBody>
      </p:sp>
      <p:sp>
        <p:nvSpPr>
          <p:cNvPr id="3" name="Content Placeholder 2"/>
          <p:cNvSpPr>
            <a:spLocks noGrp="1"/>
          </p:cNvSpPr>
          <p:nvPr>
            <p:ph idx="1"/>
          </p:nvPr>
        </p:nvSpPr>
        <p:spPr/>
        <p:txBody>
          <a:bodyPr/>
          <a:lstStyle/>
          <a:p>
            <a:r>
              <a:rPr lang="en-US" dirty="0"/>
              <a:t>"Purchasing" refers to the allocation of pooled funds to providers that deliver healthcare goods and services to the covered population, as per the </a:t>
            </a:r>
            <a:r>
              <a:rPr lang="en-US" dirty="0" smtClean="0"/>
              <a:t>set </a:t>
            </a:r>
            <a:r>
              <a:rPr lang="en-US" dirty="0"/>
              <a:t>of health interventions (WHR2000</a:t>
            </a:r>
            <a:r>
              <a:rPr lang="en-US" dirty="0" smtClean="0"/>
              <a:t>). </a:t>
            </a:r>
          </a:p>
          <a:p>
            <a:r>
              <a:rPr lang="en-US" dirty="0"/>
              <a:t>“</a:t>
            </a:r>
            <a:r>
              <a:rPr lang="en-US" dirty="0" smtClean="0"/>
              <a:t>Passive” purchasing implies following </a:t>
            </a:r>
            <a:r>
              <a:rPr lang="en-US" dirty="0"/>
              <a:t>a predetermined budget or simply paying </a:t>
            </a:r>
            <a:r>
              <a:rPr lang="en-US" dirty="0" smtClean="0"/>
              <a:t>bills when </a:t>
            </a:r>
            <a:r>
              <a:rPr lang="en-US" dirty="0"/>
              <a:t>presented. </a:t>
            </a:r>
          </a:p>
          <a:p>
            <a:r>
              <a:rPr lang="en-US" dirty="0"/>
              <a:t>"Strategic purchasing" means active, evidence-based engagement in defining the service-mix and volume, and selecting the provider-mix in order to maximize societal objectives. </a:t>
            </a:r>
          </a:p>
        </p:txBody>
      </p:sp>
    </p:spTree>
    <p:extLst>
      <p:ext uri="{BB962C8B-B14F-4D97-AF65-F5344CB8AC3E}">
        <p14:creationId xmlns:p14="http://schemas.microsoft.com/office/powerpoint/2010/main" val="1303845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ChangeArrowheads="1"/>
          </p:cNvSpPr>
          <p:nvPr/>
        </p:nvSpPr>
        <p:spPr bwMode="auto">
          <a:xfrm>
            <a:off x="2743201" y="1447801"/>
            <a:ext cx="2422525"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55" name="Line 3"/>
          <p:cNvSpPr>
            <a:spLocks noChangeShapeType="1"/>
          </p:cNvSpPr>
          <p:nvPr/>
        </p:nvSpPr>
        <p:spPr bwMode="auto">
          <a:xfrm flipH="1" flipV="1">
            <a:off x="6172200" y="3997325"/>
            <a:ext cx="2025650" cy="10366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56" name="Line 4"/>
          <p:cNvSpPr>
            <a:spLocks noChangeShapeType="1"/>
          </p:cNvSpPr>
          <p:nvPr/>
        </p:nvSpPr>
        <p:spPr bwMode="auto">
          <a:xfrm flipV="1">
            <a:off x="6223000" y="3006725"/>
            <a:ext cx="1924050" cy="28527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57" name="Line 5"/>
          <p:cNvSpPr>
            <a:spLocks noChangeShapeType="1"/>
          </p:cNvSpPr>
          <p:nvPr/>
        </p:nvSpPr>
        <p:spPr bwMode="auto">
          <a:xfrm>
            <a:off x="6226175" y="2233614"/>
            <a:ext cx="1924050" cy="275113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58" name="Line 6"/>
          <p:cNvSpPr>
            <a:spLocks noChangeShapeType="1"/>
          </p:cNvSpPr>
          <p:nvPr/>
        </p:nvSpPr>
        <p:spPr bwMode="auto">
          <a:xfrm>
            <a:off x="6226175" y="2233614"/>
            <a:ext cx="1924050" cy="76993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59" name="Line 7"/>
          <p:cNvSpPr>
            <a:spLocks noChangeShapeType="1"/>
          </p:cNvSpPr>
          <p:nvPr/>
        </p:nvSpPr>
        <p:spPr bwMode="auto">
          <a:xfrm flipH="1" flipV="1">
            <a:off x="4189414" y="3006725"/>
            <a:ext cx="2028825" cy="28527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0" name="Line 8"/>
          <p:cNvSpPr>
            <a:spLocks noChangeShapeType="1"/>
          </p:cNvSpPr>
          <p:nvPr/>
        </p:nvSpPr>
        <p:spPr bwMode="auto">
          <a:xfrm>
            <a:off x="4243389" y="3059114"/>
            <a:ext cx="1927225" cy="93503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1" name="Line 9"/>
          <p:cNvSpPr>
            <a:spLocks noChangeShapeType="1"/>
          </p:cNvSpPr>
          <p:nvPr/>
        </p:nvSpPr>
        <p:spPr bwMode="auto">
          <a:xfrm flipH="1">
            <a:off x="4192589" y="2233614"/>
            <a:ext cx="2028825" cy="76993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2" name="Line 10"/>
          <p:cNvSpPr>
            <a:spLocks noChangeShapeType="1"/>
          </p:cNvSpPr>
          <p:nvPr/>
        </p:nvSpPr>
        <p:spPr bwMode="auto">
          <a:xfrm flipH="1">
            <a:off x="4192589" y="2233614"/>
            <a:ext cx="2028825" cy="275113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3" name="Line 11"/>
          <p:cNvSpPr>
            <a:spLocks noChangeShapeType="1"/>
          </p:cNvSpPr>
          <p:nvPr/>
        </p:nvSpPr>
        <p:spPr bwMode="auto">
          <a:xfrm flipV="1">
            <a:off x="4241800" y="3006725"/>
            <a:ext cx="3906838" cy="20272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4" name="Line 12"/>
          <p:cNvSpPr>
            <a:spLocks noChangeShapeType="1"/>
          </p:cNvSpPr>
          <p:nvPr/>
        </p:nvSpPr>
        <p:spPr bwMode="auto">
          <a:xfrm flipH="1" flipV="1">
            <a:off x="4189414" y="4987925"/>
            <a:ext cx="2028825" cy="8715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5" name="Line 13"/>
          <p:cNvSpPr>
            <a:spLocks noChangeShapeType="1"/>
          </p:cNvSpPr>
          <p:nvPr/>
        </p:nvSpPr>
        <p:spPr bwMode="auto">
          <a:xfrm flipV="1">
            <a:off x="6223000" y="4987925"/>
            <a:ext cx="1924050" cy="8715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6" name="Oval 14"/>
          <p:cNvSpPr>
            <a:spLocks noChangeArrowheads="1"/>
          </p:cNvSpPr>
          <p:nvPr/>
        </p:nvSpPr>
        <p:spPr bwMode="auto">
          <a:xfrm>
            <a:off x="3613151" y="4411663"/>
            <a:ext cx="1254125" cy="1198562"/>
          </a:xfrm>
          <a:prstGeom prst="ellipse">
            <a:avLst/>
          </a:prstGeom>
          <a:solidFill>
            <a:srgbClr val="8CF4EA"/>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7" name="Oval 15"/>
          <p:cNvSpPr>
            <a:spLocks noChangeArrowheads="1"/>
          </p:cNvSpPr>
          <p:nvPr/>
        </p:nvSpPr>
        <p:spPr bwMode="auto">
          <a:xfrm>
            <a:off x="5567364" y="3419475"/>
            <a:ext cx="1254125" cy="1200150"/>
          </a:xfrm>
          <a:prstGeom prst="ellipse">
            <a:avLst/>
          </a:prstGeom>
          <a:solidFill>
            <a:srgbClr val="8CF4EA"/>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8" name="Oval 16"/>
          <p:cNvSpPr>
            <a:spLocks noChangeArrowheads="1"/>
          </p:cNvSpPr>
          <p:nvPr/>
        </p:nvSpPr>
        <p:spPr bwMode="auto">
          <a:xfrm>
            <a:off x="3613151" y="2428876"/>
            <a:ext cx="1254125" cy="1198563"/>
          </a:xfrm>
          <a:prstGeom prst="ellipse">
            <a:avLst/>
          </a:prstGeom>
          <a:solidFill>
            <a:srgbClr val="8CF4EA"/>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69" name="Oval 17"/>
          <p:cNvSpPr>
            <a:spLocks noChangeArrowheads="1"/>
          </p:cNvSpPr>
          <p:nvPr/>
        </p:nvSpPr>
        <p:spPr bwMode="auto">
          <a:xfrm>
            <a:off x="7523164" y="4411663"/>
            <a:ext cx="1252537" cy="1198562"/>
          </a:xfrm>
          <a:prstGeom prst="ellipse">
            <a:avLst/>
          </a:prstGeom>
          <a:solidFill>
            <a:srgbClr val="8CF4EA"/>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70" name="Line 18"/>
          <p:cNvSpPr>
            <a:spLocks noChangeShapeType="1"/>
          </p:cNvSpPr>
          <p:nvPr/>
        </p:nvSpPr>
        <p:spPr bwMode="auto">
          <a:xfrm>
            <a:off x="6196013" y="2840039"/>
            <a:ext cx="0" cy="54768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71" name="Line 19"/>
          <p:cNvSpPr>
            <a:spLocks noChangeShapeType="1"/>
          </p:cNvSpPr>
          <p:nvPr/>
        </p:nvSpPr>
        <p:spPr bwMode="auto">
          <a:xfrm>
            <a:off x="6196013" y="4656139"/>
            <a:ext cx="0" cy="54927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72" name="Line 20"/>
          <p:cNvSpPr>
            <a:spLocks noChangeShapeType="1"/>
          </p:cNvSpPr>
          <p:nvPr/>
        </p:nvSpPr>
        <p:spPr bwMode="auto">
          <a:xfrm>
            <a:off x="4213225" y="3663951"/>
            <a:ext cx="0" cy="71596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73" name="Line 21"/>
          <p:cNvSpPr>
            <a:spLocks noChangeShapeType="1"/>
          </p:cNvSpPr>
          <p:nvPr/>
        </p:nvSpPr>
        <p:spPr bwMode="auto">
          <a:xfrm>
            <a:off x="8175625" y="3663951"/>
            <a:ext cx="0" cy="71596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74" name="Line 22"/>
          <p:cNvSpPr>
            <a:spLocks noChangeShapeType="1"/>
          </p:cNvSpPr>
          <p:nvPr/>
        </p:nvSpPr>
        <p:spPr bwMode="auto">
          <a:xfrm>
            <a:off x="4903789" y="3028950"/>
            <a:ext cx="258762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75" name="Line 23"/>
          <p:cNvSpPr>
            <a:spLocks noChangeShapeType="1"/>
          </p:cNvSpPr>
          <p:nvPr/>
        </p:nvSpPr>
        <p:spPr bwMode="auto">
          <a:xfrm>
            <a:off x="4903789" y="5010150"/>
            <a:ext cx="258762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76" name="Oval 24"/>
          <p:cNvSpPr>
            <a:spLocks noChangeArrowheads="1"/>
          </p:cNvSpPr>
          <p:nvPr/>
        </p:nvSpPr>
        <p:spPr bwMode="auto">
          <a:xfrm>
            <a:off x="5567364" y="5237163"/>
            <a:ext cx="1254125" cy="1198562"/>
          </a:xfrm>
          <a:prstGeom prst="ellipse">
            <a:avLst/>
          </a:prstGeom>
          <a:solidFill>
            <a:srgbClr val="8CF4EA"/>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77" name="Rectangle 25"/>
          <p:cNvSpPr>
            <a:spLocks noChangeArrowheads="1"/>
          </p:cNvSpPr>
          <p:nvPr/>
        </p:nvSpPr>
        <p:spPr bwMode="auto">
          <a:xfrm>
            <a:off x="3767138" y="4840288"/>
            <a:ext cx="893762"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66675" tIns="33338" rIns="66675" bIns="33338">
            <a:spAutoFit/>
          </a:bodyPr>
          <a:lstStyle>
            <a:lvl1pPr algn="l" defTabSz="477838">
              <a:defRPr sz="2400">
                <a:solidFill>
                  <a:schemeClr val="tx1"/>
                </a:solidFill>
                <a:latin typeface="Times New Roman" charset="0"/>
              </a:defRPr>
            </a:lvl1pPr>
            <a:lvl2pPr marL="330200" algn="l" defTabSz="477838">
              <a:defRPr sz="2400">
                <a:solidFill>
                  <a:schemeClr val="tx1"/>
                </a:solidFill>
                <a:latin typeface="Times New Roman" charset="0"/>
              </a:defRPr>
            </a:lvl2pPr>
            <a:lvl3pPr marL="661988" algn="l" defTabSz="477838">
              <a:defRPr sz="2400">
                <a:solidFill>
                  <a:schemeClr val="tx1"/>
                </a:solidFill>
                <a:latin typeface="Times New Roman" charset="0"/>
              </a:defRPr>
            </a:lvl3pPr>
            <a:lvl4pPr marL="990600" algn="l" defTabSz="477838">
              <a:defRPr sz="2400">
                <a:solidFill>
                  <a:schemeClr val="tx1"/>
                </a:solidFill>
                <a:latin typeface="Times New Roman" charset="0"/>
              </a:defRPr>
            </a:lvl4pPr>
            <a:lvl5pPr marL="1320800" algn="l" defTabSz="477838">
              <a:defRPr sz="2400">
                <a:solidFill>
                  <a:schemeClr val="tx1"/>
                </a:solidFill>
                <a:latin typeface="Times New Roman" charset="0"/>
              </a:defRPr>
            </a:lvl5pPr>
            <a:lvl6pPr marL="1778000" defTabSz="477838" fontAlgn="base">
              <a:spcBef>
                <a:spcPct val="0"/>
              </a:spcBef>
              <a:spcAft>
                <a:spcPct val="0"/>
              </a:spcAft>
              <a:defRPr sz="2400">
                <a:solidFill>
                  <a:schemeClr val="tx1"/>
                </a:solidFill>
                <a:latin typeface="Times New Roman" charset="0"/>
              </a:defRPr>
            </a:lvl6pPr>
            <a:lvl7pPr marL="2235200" defTabSz="477838" fontAlgn="base">
              <a:spcBef>
                <a:spcPct val="0"/>
              </a:spcBef>
              <a:spcAft>
                <a:spcPct val="0"/>
              </a:spcAft>
              <a:defRPr sz="2400">
                <a:solidFill>
                  <a:schemeClr val="tx1"/>
                </a:solidFill>
                <a:latin typeface="Times New Roman" charset="0"/>
              </a:defRPr>
            </a:lvl7pPr>
            <a:lvl8pPr marL="2692400" defTabSz="477838" fontAlgn="base">
              <a:spcBef>
                <a:spcPct val="0"/>
              </a:spcBef>
              <a:spcAft>
                <a:spcPct val="0"/>
              </a:spcAft>
              <a:defRPr sz="2400">
                <a:solidFill>
                  <a:schemeClr val="tx1"/>
                </a:solidFill>
                <a:latin typeface="Times New Roman" charset="0"/>
              </a:defRPr>
            </a:lvl8pPr>
            <a:lvl9pPr marL="3149600" defTabSz="477838" fontAlgn="base">
              <a:spcBef>
                <a:spcPct val="0"/>
              </a:spcBef>
              <a:spcAft>
                <a:spcPct val="0"/>
              </a:spcAft>
              <a:defRPr sz="2400">
                <a:solidFill>
                  <a:schemeClr val="tx1"/>
                </a:solidFill>
                <a:latin typeface="Times New Roman" charset="0"/>
              </a:defRPr>
            </a:lvl9pPr>
          </a:lstStyle>
          <a:p>
            <a:pPr algn="ctr" eaLnBrk="0" hangingPunct="0">
              <a:spcBef>
                <a:spcPct val="50000"/>
              </a:spcBef>
            </a:pPr>
            <a:r>
              <a:rPr lang="en-US" altLang="x-none" sz="1600" b="1">
                <a:latin typeface="Arial" charset="0"/>
              </a:rPr>
              <a:t>Skills</a:t>
            </a:r>
          </a:p>
        </p:txBody>
      </p:sp>
      <p:sp>
        <p:nvSpPr>
          <p:cNvPr id="228378" name="Rectangle 26"/>
          <p:cNvSpPr>
            <a:spLocks noChangeArrowheads="1"/>
          </p:cNvSpPr>
          <p:nvPr/>
        </p:nvSpPr>
        <p:spPr bwMode="auto">
          <a:xfrm>
            <a:off x="7869239" y="4878388"/>
            <a:ext cx="619125"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66675" tIns="33338" rIns="66675" bIns="33338">
            <a:spAutoFit/>
          </a:bodyPr>
          <a:lstStyle>
            <a:lvl1pPr algn="l" defTabSz="477838">
              <a:defRPr sz="2400">
                <a:solidFill>
                  <a:schemeClr val="tx1"/>
                </a:solidFill>
                <a:latin typeface="Times New Roman" charset="0"/>
              </a:defRPr>
            </a:lvl1pPr>
            <a:lvl2pPr marL="330200" algn="l" defTabSz="477838">
              <a:defRPr sz="2400">
                <a:solidFill>
                  <a:schemeClr val="tx1"/>
                </a:solidFill>
                <a:latin typeface="Times New Roman" charset="0"/>
              </a:defRPr>
            </a:lvl2pPr>
            <a:lvl3pPr marL="661988" algn="l" defTabSz="477838">
              <a:defRPr sz="2400">
                <a:solidFill>
                  <a:schemeClr val="tx1"/>
                </a:solidFill>
                <a:latin typeface="Times New Roman" charset="0"/>
              </a:defRPr>
            </a:lvl3pPr>
            <a:lvl4pPr marL="990600" algn="l" defTabSz="477838">
              <a:defRPr sz="2400">
                <a:solidFill>
                  <a:schemeClr val="tx1"/>
                </a:solidFill>
                <a:latin typeface="Times New Roman" charset="0"/>
              </a:defRPr>
            </a:lvl4pPr>
            <a:lvl5pPr marL="1320800" algn="l" defTabSz="477838">
              <a:defRPr sz="2400">
                <a:solidFill>
                  <a:schemeClr val="tx1"/>
                </a:solidFill>
                <a:latin typeface="Times New Roman" charset="0"/>
              </a:defRPr>
            </a:lvl5pPr>
            <a:lvl6pPr marL="1778000" defTabSz="477838" fontAlgn="base">
              <a:spcBef>
                <a:spcPct val="0"/>
              </a:spcBef>
              <a:spcAft>
                <a:spcPct val="0"/>
              </a:spcAft>
              <a:defRPr sz="2400">
                <a:solidFill>
                  <a:schemeClr val="tx1"/>
                </a:solidFill>
                <a:latin typeface="Times New Roman" charset="0"/>
              </a:defRPr>
            </a:lvl6pPr>
            <a:lvl7pPr marL="2235200" defTabSz="477838" fontAlgn="base">
              <a:spcBef>
                <a:spcPct val="0"/>
              </a:spcBef>
              <a:spcAft>
                <a:spcPct val="0"/>
              </a:spcAft>
              <a:defRPr sz="2400">
                <a:solidFill>
                  <a:schemeClr val="tx1"/>
                </a:solidFill>
                <a:latin typeface="Times New Roman" charset="0"/>
              </a:defRPr>
            </a:lvl7pPr>
            <a:lvl8pPr marL="2692400" defTabSz="477838" fontAlgn="base">
              <a:spcBef>
                <a:spcPct val="0"/>
              </a:spcBef>
              <a:spcAft>
                <a:spcPct val="0"/>
              </a:spcAft>
              <a:defRPr sz="2400">
                <a:solidFill>
                  <a:schemeClr val="tx1"/>
                </a:solidFill>
                <a:latin typeface="Times New Roman" charset="0"/>
              </a:defRPr>
            </a:lvl8pPr>
            <a:lvl9pPr marL="3149600" defTabSz="477838" fontAlgn="base">
              <a:spcBef>
                <a:spcPct val="0"/>
              </a:spcBef>
              <a:spcAft>
                <a:spcPct val="0"/>
              </a:spcAft>
              <a:defRPr sz="2400">
                <a:solidFill>
                  <a:schemeClr val="tx1"/>
                </a:solidFill>
                <a:latin typeface="Times New Roman" charset="0"/>
              </a:defRPr>
            </a:lvl9pPr>
          </a:lstStyle>
          <a:p>
            <a:pPr algn="ctr" eaLnBrk="0" hangingPunct="0">
              <a:spcBef>
                <a:spcPct val="50000"/>
              </a:spcBef>
            </a:pPr>
            <a:r>
              <a:rPr lang="en-US" altLang="x-none" sz="1600" b="1">
                <a:latin typeface="Arial" charset="0"/>
              </a:rPr>
              <a:t>Style</a:t>
            </a:r>
          </a:p>
        </p:txBody>
      </p:sp>
      <p:sp>
        <p:nvSpPr>
          <p:cNvPr id="228379" name="Rectangle 27"/>
          <p:cNvSpPr>
            <a:spLocks noChangeArrowheads="1"/>
          </p:cNvSpPr>
          <p:nvPr/>
        </p:nvSpPr>
        <p:spPr bwMode="auto">
          <a:xfrm>
            <a:off x="3741738" y="2895600"/>
            <a:ext cx="94615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66675" tIns="33338" rIns="66675" bIns="33338">
            <a:spAutoFit/>
          </a:bodyPr>
          <a:lstStyle>
            <a:lvl1pPr algn="l" defTabSz="477838">
              <a:defRPr sz="2400">
                <a:solidFill>
                  <a:schemeClr val="tx1"/>
                </a:solidFill>
                <a:latin typeface="Times New Roman" charset="0"/>
              </a:defRPr>
            </a:lvl1pPr>
            <a:lvl2pPr marL="330200" algn="l" defTabSz="477838">
              <a:defRPr sz="2400">
                <a:solidFill>
                  <a:schemeClr val="tx1"/>
                </a:solidFill>
                <a:latin typeface="Times New Roman" charset="0"/>
              </a:defRPr>
            </a:lvl2pPr>
            <a:lvl3pPr marL="661988" algn="l" defTabSz="477838">
              <a:defRPr sz="2400">
                <a:solidFill>
                  <a:schemeClr val="tx1"/>
                </a:solidFill>
                <a:latin typeface="Times New Roman" charset="0"/>
              </a:defRPr>
            </a:lvl3pPr>
            <a:lvl4pPr marL="990600" algn="l" defTabSz="477838">
              <a:defRPr sz="2400">
                <a:solidFill>
                  <a:schemeClr val="tx1"/>
                </a:solidFill>
                <a:latin typeface="Times New Roman" charset="0"/>
              </a:defRPr>
            </a:lvl4pPr>
            <a:lvl5pPr marL="1320800" algn="l" defTabSz="477838">
              <a:defRPr sz="2400">
                <a:solidFill>
                  <a:schemeClr val="tx1"/>
                </a:solidFill>
                <a:latin typeface="Times New Roman" charset="0"/>
              </a:defRPr>
            </a:lvl5pPr>
            <a:lvl6pPr marL="1778000" defTabSz="477838" fontAlgn="base">
              <a:spcBef>
                <a:spcPct val="0"/>
              </a:spcBef>
              <a:spcAft>
                <a:spcPct val="0"/>
              </a:spcAft>
              <a:defRPr sz="2400">
                <a:solidFill>
                  <a:schemeClr val="tx1"/>
                </a:solidFill>
                <a:latin typeface="Times New Roman" charset="0"/>
              </a:defRPr>
            </a:lvl6pPr>
            <a:lvl7pPr marL="2235200" defTabSz="477838" fontAlgn="base">
              <a:spcBef>
                <a:spcPct val="0"/>
              </a:spcBef>
              <a:spcAft>
                <a:spcPct val="0"/>
              </a:spcAft>
              <a:defRPr sz="2400">
                <a:solidFill>
                  <a:schemeClr val="tx1"/>
                </a:solidFill>
                <a:latin typeface="Times New Roman" charset="0"/>
              </a:defRPr>
            </a:lvl7pPr>
            <a:lvl8pPr marL="2692400" defTabSz="477838" fontAlgn="base">
              <a:spcBef>
                <a:spcPct val="0"/>
              </a:spcBef>
              <a:spcAft>
                <a:spcPct val="0"/>
              </a:spcAft>
              <a:defRPr sz="2400">
                <a:solidFill>
                  <a:schemeClr val="tx1"/>
                </a:solidFill>
                <a:latin typeface="Times New Roman" charset="0"/>
              </a:defRPr>
            </a:lvl8pPr>
            <a:lvl9pPr marL="3149600" defTabSz="477838" fontAlgn="base">
              <a:spcBef>
                <a:spcPct val="0"/>
              </a:spcBef>
              <a:spcAft>
                <a:spcPct val="0"/>
              </a:spcAft>
              <a:defRPr sz="2400">
                <a:solidFill>
                  <a:schemeClr val="tx1"/>
                </a:solidFill>
                <a:latin typeface="Times New Roman" charset="0"/>
              </a:defRPr>
            </a:lvl9pPr>
          </a:lstStyle>
          <a:p>
            <a:pPr algn="ctr" eaLnBrk="0" hangingPunct="0">
              <a:spcBef>
                <a:spcPct val="50000"/>
              </a:spcBef>
            </a:pPr>
            <a:r>
              <a:rPr lang="en-US" altLang="x-none" sz="1600" b="1">
                <a:latin typeface="Arial" charset="0"/>
              </a:rPr>
              <a:t>Strategy</a:t>
            </a:r>
          </a:p>
        </p:txBody>
      </p:sp>
      <p:sp>
        <p:nvSpPr>
          <p:cNvPr id="228380" name="Rectangle 28"/>
          <p:cNvSpPr>
            <a:spLocks noChangeArrowheads="1"/>
          </p:cNvSpPr>
          <p:nvPr/>
        </p:nvSpPr>
        <p:spPr bwMode="auto">
          <a:xfrm>
            <a:off x="5933597" y="5654675"/>
            <a:ext cx="591509" cy="313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66675" tIns="33338" rIns="66675" bIns="33338">
            <a:spAutoFit/>
          </a:bodyPr>
          <a:lstStyle>
            <a:lvl1pPr algn="l" defTabSz="477838">
              <a:defRPr sz="2400">
                <a:solidFill>
                  <a:schemeClr val="tx1"/>
                </a:solidFill>
                <a:latin typeface="Times New Roman" charset="0"/>
              </a:defRPr>
            </a:lvl1pPr>
            <a:lvl2pPr marL="330200" algn="l" defTabSz="477838">
              <a:defRPr sz="2400">
                <a:solidFill>
                  <a:schemeClr val="tx1"/>
                </a:solidFill>
                <a:latin typeface="Times New Roman" charset="0"/>
              </a:defRPr>
            </a:lvl2pPr>
            <a:lvl3pPr marL="661988" algn="l" defTabSz="477838">
              <a:defRPr sz="2400">
                <a:solidFill>
                  <a:schemeClr val="tx1"/>
                </a:solidFill>
                <a:latin typeface="Times New Roman" charset="0"/>
              </a:defRPr>
            </a:lvl3pPr>
            <a:lvl4pPr marL="990600" algn="l" defTabSz="477838">
              <a:defRPr sz="2400">
                <a:solidFill>
                  <a:schemeClr val="tx1"/>
                </a:solidFill>
                <a:latin typeface="Times New Roman" charset="0"/>
              </a:defRPr>
            </a:lvl4pPr>
            <a:lvl5pPr marL="1320800" algn="l" defTabSz="477838">
              <a:defRPr sz="2400">
                <a:solidFill>
                  <a:schemeClr val="tx1"/>
                </a:solidFill>
                <a:latin typeface="Times New Roman" charset="0"/>
              </a:defRPr>
            </a:lvl5pPr>
            <a:lvl6pPr marL="1778000" defTabSz="477838" fontAlgn="base">
              <a:spcBef>
                <a:spcPct val="0"/>
              </a:spcBef>
              <a:spcAft>
                <a:spcPct val="0"/>
              </a:spcAft>
              <a:defRPr sz="2400">
                <a:solidFill>
                  <a:schemeClr val="tx1"/>
                </a:solidFill>
                <a:latin typeface="Times New Roman" charset="0"/>
              </a:defRPr>
            </a:lvl6pPr>
            <a:lvl7pPr marL="2235200" defTabSz="477838" fontAlgn="base">
              <a:spcBef>
                <a:spcPct val="0"/>
              </a:spcBef>
              <a:spcAft>
                <a:spcPct val="0"/>
              </a:spcAft>
              <a:defRPr sz="2400">
                <a:solidFill>
                  <a:schemeClr val="tx1"/>
                </a:solidFill>
                <a:latin typeface="Times New Roman" charset="0"/>
              </a:defRPr>
            </a:lvl7pPr>
            <a:lvl8pPr marL="2692400" defTabSz="477838" fontAlgn="base">
              <a:spcBef>
                <a:spcPct val="0"/>
              </a:spcBef>
              <a:spcAft>
                <a:spcPct val="0"/>
              </a:spcAft>
              <a:defRPr sz="2400">
                <a:solidFill>
                  <a:schemeClr val="tx1"/>
                </a:solidFill>
                <a:latin typeface="Times New Roman" charset="0"/>
              </a:defRPr>
            </a:lvl8pPr>
            <a:lvl9pPr marL="3149600" defTabSz="477838" fontAlgn="base">
              <a:spcBef>
                <a:spcPct val="0"/>
              </a:spcBef>
              <a:spcAft>
                <a:spcPct val="0"/>
              </a:spcAft>
              <a:defRPr sz="2400">
                <a:solidFill>
                  <a:schemeClr val="tx1"/>
                </a:solidFill>
                <a:latin typeface="Times New Roman" charset="0"/>
              </a:defRPr>
            </a:lvl9pPr>
          </a:lstStyle>
          <a:p>
            <a:pPr algn="ctr" eaLnBrk="0" hangingPunct="0">
              <a:spcBef>
                <a:spcPct val="50000"/>
              </a:spcBef>
            </a:pPr>
            <a:r>
              <a:rPr lang="en-US" altLang="x-none" sz="1600" b="1">
                <a:latin typeface="Arial" charset="0"/>
              </a:rPr>
              <a:t>Staff</a:t>
            </a:r>
          </a:p>
        </p:txBody>
      </p:sp>
      <p:sp>
        <p:nvSpPr>
          <p:cNvPr id="228381" name="Oval 29"/>
          <p:cNvSpPr>
            <a:spLocks noChangeArrowheads="1"/>
          </p:cNvSpPr>
          <p:nvPr/>
        </p:nvSpPr>
        <p:spPr bwMode="auto">
          <a:xfrm>
            <a:off x="5562600" y="1600200"/>
            <a:ext cx="1225550" cy="1200150"/>
          </a:xfrm>
          <a:prstGeom prst="ellipse">
            <a:avLst/>
          </a:prstGeom>
          <a:solidFill>
            <a:srgbClr val="8CF4EA"/>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82" name="Rectangle 30"/>
          <p:cNvSpPr>
            <a:spLocks noChangeArrowheads="1"/>
          </p:cNvSpPr>
          <p:nvPr/>
        </p:nvSpPr>
        <p:spPr bwMode="auto">
          <a:xfrm>
            <a:off x="5657850" y="1990725"/>
            <a:ext cx="1036638"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66675" tIns="33338" rIns="66675" bIns="33338">
            <a:spAutoFit/>
          </a:bodyPr>
          <a:lstStyle>
            <a:lvl1pPr algn="l" defTabSz="477838">
              <a:defRPr sz="2400">
                <a:solidFill>
                  <a:schemeClr val="tx1"/>
                </a:solidFill>
                <a:latin typeface="Times New Roman" charset="0"/>
              </a:defRPr>
            </a:lvl1pPr>
            <a:lvl2pPr marL="330200" algn="l" defTabSz="477838">
              <a:defRPr sz="2400">
                <a:solidFill>
                  <a:schemeClr val="tx1"/>
                </a:solidFill>
                <a:latin typeface="Times New Roman" charset="0"/>
              </a:defRPr>
            </a:lvl2pPr>
            <a:lvl3pPr marL="661988" algn="l" defTabSz="477838">
              <a:defRPr sz="2400">
                <a:solidFill>
                  <a:schemeClr val="tx1"/>
                </a:solidFill>
                <a:latin typeface="Times New Roman" charset="0"/>
              </a:defRPr>
            </a:lvl3pPr>
            <a:lvl4pPr marL="990600" algn="l" defTabSz="477838">
              <a:defRPr sz="2400">
                <a:solidFill>
                  <a:schemeClr val="tx1"/>
                </a:solidFill>
                <a:latin typeface="Times New Roman" charset="0"/>
              </a:defRPr>
            </a:lvl4pPr>
            <a:lvl5pPr marL="1320800" algn="l" defTabSz="477838">
              <a:defRPr sz="2400">
                <a:solidFill>
                  <a:schemeClr val="tx1"/>
                </a:solidFill>
                <a:latin typeface="Times New Roman" charset="0"/>
              </a:defRPr>
            </a:lvl5pPr>
            <a:lvl6pPr marL="1778000" defTabSz="477838" fontAlgn="base">
              <a:spcBef>
                <a:spcPct val="0"/>
              </a:spcBef>
              <a:spcAft>
                <a:spcPct val="0"/>
              </a:spcAft>
              <a:defRPr sz="2400">
                <a:solidFill>
                  <a:schemeClr val="tx1"/>
                </a:solidFill>
                <a:latin typeface="Times New Roman" charset="0"/>
              </a:defRPr>
            </a:lvl6pPr>
            <a:lvl7pPr marL="2235200" defTabSz="477838" fontAlgn="base">
              <a:spcBef>
                <a:spcPct val="0"/>
              </a:spcBef>
              <a:spcAft>
                <a:spcPct val="0"/>
              </a:spcAft>
              <a:defRPr sz="2400">
                <a:solidFill>
                  <a:schemeClr val="tx1"/>
                </a:solidFill>
                <a:latin typeface="Times New Roman" charset="0"/>
              </a:defRPr>
            </a:lvl7pPr>
            <a:lvl8pPr marL="2692400" defTabSz="477838" fontAlgn="base">
              <a:spcBef>
                <a:spcPct val="0"/>
              </a:spcBef>
              <a:spcAft>
                <a:spcPct val="0"/>
              </a:spcAft>
              <a:defRPr sz="2400">
                <a:solidFill>
                  <a:schemeClr val="tx1"/>
                </a:solidFill>
                <a:latin typeface="Times New Roman" charset="0"/>
              </a:defRPr>
            </a:lvl8pPr>
            <a:lvl9pPr marL="3149600" defTabSz="477838" fontAlgn="base">
              <a:spcBef>
                <a:spcPct val="0"/>
              </a:spcBef>
              <a:spcAft>
                <a:spcPct val="0"/>
              </a:spcAft>
              <a:defRPr sz="2400">
                <a:solidFill>
                  <a:schemeClr val="tx1"/>
                </a:solidFill>
                <a:latin typeface="Times New Roman" charset="0"/>
              </a:defRPr>
            </a:lvl9pPr>
          </a:lstStyle>
          <a:p>
            <a:pPr algn="ctr" eaLnBrk="0" hangingPunct="0">
              <a:spcBef>
                <a:spcPct val="50000"/>
              </a:spcBef>
            </a:pPr>
            <a:r>
              <a:rPr lang="en-US" altLang="x-none" sz="1600" b="1">
                <a:latin typeface="Arial" charset="0"/>
              </a:rPr>
              <a:t>Structure</a:t>
            </a:r>
          </a:p>
        </p:txBody>
      </p:sp>
      <p:sp>
        <p:nvSpPr>
          <p:cNvPr id="228383" name="Oval 31"/>
          <p:cNvSpPr>
            <a:spLocks noChangeArrowheads="1"/>
          </p:cNvSpPr>
          <p:nvPr/>
        </p:nvSpPr>
        <p:spPr bwMode="auto">
          <a:xfrm>
            <a:off x="7502525" y="2447926"/>
            <a:ext cx="1252538" cy="1198563"/>
          </a:xfrm>
          <a:prstGeom prst="ellipse">
            <a:avLst/>
          </a:prstGeom>
          <a:solidFill>
            <a:srgbClr val="8CF4EA"/>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8384" name="Rectangle 32"/>
          <p:cNvSpPr>
            <a:spLocks noChangeArrowheads="1"/>
          </p:cNvSpPr>
          <p:nvPr/>
        </p:nvSpPr>
        <p:spPr bwMode="auto">
          <a:xfrm>
            <a:off x="7654926" y="2905125"/>
            <a:ext cx="96996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66675" tIns="33338" rIns="66675" bIns="33338">
            <a:spAutoFit/>
          </a:bodyPr>
          <a:lstStyle>
            <a:lvl1pPr algn="l" defTabSz="477838">
              <a:defRPr sz="2400">
                <a:solidFill>
                  <a:schemeClr val="tx1"/>
                </a:solidFill>
                <a:latin typeface="Times New Roman" charset="0"/>
              </a:defRPr>
            </a:lvl1pPr>
            <a:lvl2pPr marL="330200" algn="l" defTabSz="477838">
              <a:defRPr sz="2400">
                <a:solidFill>
                  <a:schemeClr val="tx1"/>
                </a:solidFill>
                <a:latin typeface="Times New Roman" charset="0"/>
              </a:defRPr>
            </a:lvl2pPr>
            <a:lvl3pPr marL="661988" algn="l" defTabSz="477838">
              <a:defRPr sz="2400">
                <a:solidFill>
                  <a:schemeClr val="tx1"/>
                </a:solidFill>
                <a:latin typeface="Times New Roman" charset="0"/>
              </a:defRPr>
            </a:lvl3pPr>
            <a:lvl4pPr marL="990600" algn="l" defTabSz="477838">
              <a:defRPr sz="2400">
                <a:solidFill>
                  <a:schemeClr val="tx1"/>
                </a:solidFill>
                <a:latin typeface="Times New Roman" charset="0"/>
              </a:defRPr>
            </a:lvl4pPr>
            <a:lvl5pPr marL="1320800" algn="l" defTabSz="477838">
              <a:defRPr sz="2400">
                <a:solidFill>
                  <a:schemeClr val="tx1"/>
                </a:solidFill>
                <a:latin typeface="Times New Roman" charset="0"/>
              </a:defRPr>
            </a:lvl5pPr>
            <a:lvl6pPr marL="1778000" defTabSz="477838" fontAlgn="base">
              <a:spcBef>
                <a:spcPct val="0"/>
              </a:spcBef>
              <a:spcAft>
                <a:spcPct val="0"/>
              </a:spcAft>
              <a:defRPr sz="2400">
                <a:solidFill>
                  <a:schemeClr val="tx1"/>
                </a:solidFill>
                <a:latin typeface="Times New Roman" charset="0"/>
              </a:defRPr>
            </a:lvl6pPr>
            <a:lvl7pPr marL="2235200" defTabSz="477838" fontAlgn="base">
              <a:spcBef>
                <a:spcPct val="0"/>
              </a:spcBef>
              <a:spcAft>
                <a:spcPct val="0"/>
              </a:spcAft>
              <a:defRPr sz="2400">
                <a:solidFill>
                  <a:schemeClr val="tx1"/>
                </a:solidFill>
                <a:latin typeface="Times New Roman" charset="0"/>
              </a:defRPr>
            </a:lvl7pPr>
            <a:lvl8pPr marL="2692400" defTabSz="477838" fontAlgn="base">
              <a:spcBef>
                <a:spcPct val="0"/>
              </a:spcBef>
              <a:spcAft>
                <a:spcPct val="0"/>
              </a:spcAft>
              <a:defRPr sz="2400">
                <a:solidFill>
                  <a:schemeClr val="tx1"/>
                </a:solidFill>
                <a:latin typeface="Times New Roman" charset="0"/>
              </a:defRPr>
            </a:lvl8pPr>
            <a:lvl9pPr marL="3149600" defTabSz="477838" fontAlgn="base">
              <a:spcBef>
                <a:spcPct val="0"/>
              </a:spcBef>
              <a:spcAft>
                <a:spcPct val="0"/>
              </a:spcAft>
              <a:defRPr sz="2400">
                <a:solidFill>
                  <a:schemeClr val="tx1"/>
                </a:solidFill>
                <a:latin typeface="Times New Roman" charset="0"/>
              </a:defRPr>
            </a:lvl9pPr>
          </a:lstStyle>
          <a:p>
            <a:pPr algn="ctr" eaLnBrk="0" hangingPunct="0">
              <a:spcBef>
                <a:spcPct val="50000"/>
              </a:spcBef>
            </a:pPr>
            <a:r>
              <a:rPr lang="en-US" altLang="x-none" sz="1600" b="1">
                <a:latin typeface="Arial" charset="0"/>
              </a:rPr>
              <a:t>Systems</a:t>
            </a:r>
          </a:p>
        </p:txBody>
      </p:sp>
      <p:sp>
        <p:nvSpPr>
          <p:cNvPr id="228385" name="Rectangle 33"/>
          <p:cNvSpPr>
            <a:spLocks noChangeArrowheads="1"/>
          </p:cNvSpPr>
          <p:nvPr/>
        </p:nvSpPr>
        <p:spPr bwMode="auto">
          <a:xfrm>
            <a:off x="1992314" y="1341438"/>
            <a:ext cx="3743325"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lvl1pPr>
              <a:defRPr sz="4400">
                <a:solidFill>
                  <a:schemeClr val="tx2"/>
                </a:solidFill>
                <a:latin typeface="Times New Roman" charset="0"/>
              </a:defRPr>
            </a:lvl1pPr>
            <a:lvl2pPr>
              <a:defRPr sz="4400">
                <a:solidFill>
                  <a:schemeClr val="tx2"/>
                </a:solidFill>
                <a:latin typeface="Times New Roman" charset="0"/>
              </a:defRPr>
            </a:lvl2pPr>
            <a:lvl3pPr>
              <a:defRPr sz="4400">
                <a:solidFill>
                  <a:schemeClr val="tx2"/>
                </a:solidFill>
                <a:latin typeface="Times New Roman" charset="0"/>
              </a:defRPr>
            </a:lvl3pPr>
            <a:lvl4pPr>
              <a:defRPr sz="4400">
                <a:solidFill>
                  <a:schemeClr val="tx2"/>
                </a:solidFill>
                <a:latin typeface="Times New Roman" charset="0"/>
              </a:defRPr>
            </a:lvl4pPr>
            <a:lvl5pPr>
              <a:defRPr sz="4400">
                <a:solidFill>
                  <a:schemeClr val="tx2"/>
                </a:solidFill>
                <a:latin typeface="Times New Roman" charset="0"/>
              </a:defRPr>
            </a:lvl5pPr>
            <a:lvl6pPr marL="457200" algn="ctr" fontAlgn="base">
              <a:spcBef>
                <a:spcPct val="0"/>
              </a:spcBef>
              <a:spcAft>
                <a:spcPct val="0"/>
              </a:spcAft>
              <a:defRPr sz="4400">
                <a:solidFill>
                  <a:schemeClr val="tx2"/>
                </a:solidFill>
                <a:latin typeface="Times New Roman" charset="0"/>
              </a:defRPr>
            </a:lvl6pPr>
            <a:lvl7pPr marL="914400" algn="ctr" fontAlgn="base">
              <a:spcBef>
                <a:spcPct val="0"/>
              </a:spcBef>
              <a:spcAft>
                <a:spcPct val="0"/>
              </a:spcAft>
              <a:defRPr sz="4400">
                <a:solidFill>
                  <a:schemeClr val="tx2"/>
                </a:solidFill>
                <a:latin typeface="Times New Roman" charset="0"/>
              </a:defRPr>
            </a:lvl7pPr>
            <a:lvl8pPr marL="1371600" algn="ctr" fontAlgn="base">
              <a:spcBef>
                <a:spcPct val="0"/>
              </a:spcBef>
              <a:spcAft>
                <a:spcPct val="0"/>
              </a:spcAft>
              <a:defRPr sz="4400">
                <a:solidFill>
                  <a:schemeClr val="tx2"/>
                </a:solidFill>
                <a:latin typeface="Times New Roman" charset="0"/>
              </a:defRPr>
            </a:lvl8pPr>
            <a:lvl9pPr marL="1828800" algn="ctr" fontAlgn="base">
              <a:spcBef>
                <a:spcPct val="0"/>
              </a:spcBef>
              <a:spcAft>
                <a:spcPct val="0"/>
              </a:spcAft>
              <a:defRPr sz="4400">
                <a:solidFill>
                  <a:schemeClr val="tx2"/>
                </a:solidFill>
                <a:latin typeface="Times New Roman" charset="0"/>
              </a:defRPr>
            </a:lvl9pPr>
          </a:lstStyle>
          <a:p>
            <a:r>
              <a:rPr lang="en-GB" altLang="x-none" sz="2800">
                <a:solidFill>
                  <a:schemeClr val="tx1"/>
                </a:solidFill>
                <a:latin typeface="Arial" charset="0"/>
              </a:rPr>
              <a:t>McKinsey 7S model</a:t>
            </a:r>
          </a:p>
        </p:txBody>
      </p:sp>
      <p:sp>
        <p:nvSpPr>
          <p:cNvPr id="228386" name="Rectangle 34"/>
          <p:cNvSpPr>
            <a:spLocks noChangeArrowheads="1"/>
          </p:cNvSpPr>
          <p:nvPr/>
        </p:nvSpPr>
        <p:spPr bwMode="auto">
          <a:xfrm>
            <a:off x="7874000" y="6237288"/>
            <a:ext cx="281558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a:latin typeface="Arial" charset="0"/>
              </a:rPr>
              <a:t>Source: Peters and Waterman (1982)  </a:t>
            </a:r>
          </a:p>
        </p:txBody>
      </p:sp>
      <p:sp>
        <p:nvSpPr>
          <p:cNvPr id="228387" name="Rectangle 35"/>
          <p:cNvSpPr>
            <a:spLocks noChangeArrowheads="1"/>
          </p:cNvSpPr>
          <p:nvPr/>
        </p:nvSpPr>
        <p:spPr bwMode="auto">
          <a:xfrm>
            <a:off x="5784851" y="3681413"/>
            <a:ext cx="822325" cy="677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66675" tIns="33338" rIns="66675" bIns="33338">
            <a:spAutoFit/>
          </a:bodyPr>
          <a:lstStyle>
            <a:lvl1pPr algn="l" defTabSz="477838">
              <a:defRPr sz="2400">
                <a:solidFill>
                  <a:schemeClr val="tx1"/>
                </a:solidFill>
                <a:latin typeface="Times New Roman" charset="0"/>
              </a:defRPr>
            </a:lvl1pPr>
            <a:lvl2pPr marL="330200" algn="l" defTabSz="477838">
              <a:defRPr sz="2400">
                <a:solidFill>
                  <a:schemeClr val="tx1"/>
                </a:solidFill>
                <a:latin typeface="Times New Roman" charset="0"/>
              </a:defRPr>
            </a:lvl2pPr>
            <a:lvl3pPr marL="661988" algn="l" defTabSz="477838">
              <a:defRPr sz="2400">
                <a:solidFill>
                  <a:schemeClr val="tx1"/>
                </a:solidFill>
                <a:latin typeface="Times New Roman" charset="0"/>
              </a:defRPr>
            </a:lvl3pPr>
            <a:lvl4pPr marL="990600" algn="l" defTabSz="477838">
              <a:defRPr sz="2400">
                <a:solidFill>
                  <a:schemeClr val="tx1"/>
                </a:solidFill>
                <a:latin typeface="Times New Roman" charset="0"/>
              </a:defRPr>
            </a:lvl4pPr>
            <a:lvl5pPr marL="1320800" algn="l" defTabSz="477838">
              <a:defRPr sz="2400">
                <a:solidFill>
                  <a:schemeClr val="tx1"/>
                </a:solidFill>
                <a:latin typeface="Times New Roman" charset="0"/>
              </a:defRPr>
            </a:lvl5pPr>
            <a:lvl6pPr marL="1778000" defTabSz="477838" fontAlgn="base">
              <a:spcBef>
                <a:spcPct val="0"/>
              </a:spcBef>
              <a:spcAft>
                <a:spcPct val="0"/>
              </a:spcAft>
              <a:defRPr sz="2400">
                <a:solidFill>
                  <a:schemeClr val="tx1"/>
                </a:solidFill>
                <a:latin typeface="Times New Roman" charset="0"/>
              </a:defRPr>
            </a:lvl6pPr>
            <a:lvl7pPr marL="2235200" defTabSz="477838" fontAlgn="base">
              <a:spcBef>
                <a:spcPct val="0"/>
              </a:spcBef>
              <a:spcAft>
                <a:spcPct val="0"/>
              </a:spcAft>
              <a:defRPr sz="2400">
                <a:solidFill>
                  <a:schemeClr val="tx1"/>
                </a:solidFill>
                <a:latin typeface="Times New Roman" charset="0"/>
              </a:defRPr>
            </a:lvl7pPr>
            <a:lvl8pPr marL="2692400" defTabSz="477838" fontAlgn="base">
              <a:spcBef>
                <a:spcPct val="0"/>
              </a:spcBef>
              <a:spcAft>
                <a:spcPct val="0"/>
              </a:spcAft>
              <a:defRPr sz="2400">
                <a:solidFill>
                  <a:schemeClr val="tx1"/>
                </a:solidFill>
                <a:latin typeface="Times New Roman" charset="0"/>
              </a:defRPr>
            </a:lvl8pPr>
            <a:lvl9pPr marL="3149600" defTabSz="477838" fontAlgn="base">
              <a:spcBef>
                <a:spcPct val="0"/>
              </a:spcBef>
              <a:spcAft>
                <a:spcPct val="0"/>
              </a:spcAft>
              <a:defRPr sz="2400">
                <a:solidFill>
                  <a:schemeClr val="tx1"/>
                </a:solidFill>
                <a:latin typeface="Times New Roman" charset="0"/>
              </a:defRPr>
            </a:lvl9pPr>
          </a:lstStyle>
          <a:p>
            <a:pPr algn="ctr" eaLnBrk="0" hangingPunct="0">
              <a:spcBef>
                <a:spcPct val="50000"/>
              </a:spcBef>
            </a:pPr>
            <a:r>
              <a:rPr lang="en-US" altLang="x-none" sz="1600" b="1">
                <a:latin typeface="Arial" charset="0"/>
              </a:rPr>
              <a:t>Shared</a:t>
            </a:r>
          </a:p>
          <a:p>
            <a:pPr algn="ctr" eaLnBrk="0" hangingPunct="0">
              <a:spcBef>
                <a:spcPct val="50000"/>
              </a:spcBef>
            </a:pPr>
            <a:r>
              <a:rPr lang="en-US" altLang="x-none" sz="1600" b="1">
                <a:latin typeface="Arial" charset="0"/>
              </a:rPr>
              <a:t>values</a:t>
            </a:r>
          </a:p>
        </p:txBody>
      </p:sp>
      <p:sp>
        <p:nvSpPr>
          <p:cNvPr id="228388" name="Rectangle 36"/>
          <p:cNvSpPr>
            <a:spLocks noChangeArrowheads="1"/>
          </p:cNvSpPr>
          <p:nvPr/>
        </p:nvSpPr>
        <p:spPr bwMode="auto">
          <a:xfrm>
            <a:off x="2438400" y="115888"/>
            <a:ext cx="777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lvl1pPr>
              <a:defRPr sz="4400">
                <a:solidFill>
                  <a:schemeClr val="tx2"/>
                </a:solidFill>
                <a:latin typeface="Times New Roman" charset="0"/>
              </a:defRPr>
            </a:lvl1pPr>
            <a:lvl2pPr>
              <a:defRPr sz="4400">
                <a:solidFill>
                  <a:schemeClr val="tx2"/>
                </a:solidFill>
                <a:latin typeface="Times New Roman" charset="0"/>
              </a:defRPr>
            </a:lvl2pPr>
            <a:lvl3pPr>
              <a:defRPr sz="4400">
                <a:solidFill>
                  <a:schemeClr val="tx2"/>
                </a:solidFill>
                <a:latin typeface="Times New Roman" charset="0"/>
              </a:defRPr>
            </a:lvl3pPr>
            <a:lvl4pPr>
              <a:defRPr sz="4400">
                <a:solidFill>
                  <a:schemeClr val="tx2"/>
                </a:solidFill>
                <a:latin typeface="Times New Roman" charset="0"/>
              </a:defRPr>
            </a:lvl4pPr>
            <a:lvl5pPr>
              <a:defRPr sz="4400">
                <a:solidFill>
                  <a:schemeClr val="tx2"/>
                </a:solidFill>
                <a:latin typeface="Times New Roman" charset="0"/>
              </a:defRPr>
            </a:lvl5pPr>
            <a:lvl6pPr marL="457200" algn="ctr" fontAlgn="base">
              <a:spcBef>
                <a:spcPct val="0"/>
              </a:spcBef>
              <a:spcAft>
                <a:spcPct val="0"/>
              </a:spcAft>
              <a:defRPr sz="4400">
                <a:solidFill>
                  <a:schemeClr val="tx2"/>
                </a:solidFill>
                <a:latin typeface="Times New Roman" charset="0"/>
              </a:defRPr>
            </a:lvl6pPr>
            <a:lvl7pPr marL="914400" algn="ctr" fontAlgn="base">
              <a:spcBef>
                <a:spcPct val="0"/>
              </a:spcBef>
              <a:spcAft>
                <a:spcPct val="0"/>
              </a:spcAft>
              <a:defRPr sz="4400">
                <a:solidFill>
                  <a:schemeClr val="tx2"/>
                </a:solidFill>
                <a:latin typeface="Times New Roman" charset="0"/>
              </a:defRPr>
            </a:lvl7pPr>
            <a:lvl8pPr marL="1371600" algn="ctr" fontAlgn="base">
              <a:spcBef>
                <a:spcPct val="0"/>
              </a:spcBef>
              <a:spcAft>
                <a:spcPct val="0"/>
              </a:spcAft>
              <a:defRPr sz="4400">
                <a:solidFill>
                  <a:schemeClr val="tx2"/>
                </a:solidFill>
                <a:latin typeface="Times New Roman" charset="0"/>
              </a:defRPr>
            </a:lvl8pPr>
            <a:lvl9pPr marL="1828800" algn="ctr" fontAlgn="base">
              <a:spcBef>
                <a:spcPct val="0"/>
              </a:spcBef>
              <a:spcAft>
                <a:spcPct val="0"/>
              </a:spcAft>
              <a:defRPr sz="4400">
                <a:solidFill>
                  <a:schemeClr val="tx2"/>
                </a:solidFill>
                <a:latin typeface="Times New Roman" charset="0"/>
              </a:defRPr>
            </a:lvl9pPr>
          </a:lstStyle>
          <a:p>
            <a:endParaRPr lang="en-US" altLang="x-none" b="1"/>
          </a:p>
        </p:txBody>
      </p:sp>
      <p:sp>
        <p:nvSpPr>
          <p:cNvPr id="228389" name="Rectangle 37"/>
          <p:cNvSpPr>
            <a:spLocks noChangeArrowheads="1"/>
          </p:cNvSpPr>
          <p:nvPr/>
        </p:nvSpPr>
        <p:spPr bwMode="auto">
          <a:xfrm>
            <a:off x="0" y="1"/>
            <a:ext cx="12192000" cy="1027113"/>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lvl1pPr>
              <a:defRPr sz="4400">
                <a:solidFill>
                  <a:schemeClr val="tx2"/>
                </a:solidFill>
                <a:latin typeface="Times New Roman" charset="0"/>
              </a:defRPr>
            </a:lvl1pPr>
            <a:lvl2pPr>
              <a:defRPr sz="4400">
                <a:solidFill>
                  <a:schemeClr val="tx2"/>
                </a:solidFill>
                <a:latin typeface="Times New Roman" charset="0"/>
              </a:defRPr>
            </a:lvl2pPr>
            <a:lvl3pPr>
              <a:defRPr sz="4400">
                <a:solidFill>
                  <a:schemeClr val="tx2"/>
                </a:solidFill>
                <a:latin typeface="Times New Roman" charset="0"/>
              </a:defRPr>
            </a:lvl3pPr>
            <a:lvl4pPr>
              <a:defRPr sz="4400">
                <a:solidFill>
                  <a:schemeClr val="tx2"/>
                </a:solidFill>
                <a:latin typeface="Times New Roman" charset="0"/>
              </a:defRPr>
            </a:lvl4pPr>
            <a:lvl5pPr>
              <a:defRPr sz="4400">
                <a:solidFill>
                  <a:schemeClr val="tx2"/>
                </a:solidFill>
                <a:latin typeface="Times New Roman" charset="0"/>
              </a:defRPr>
            </a:lvl5pPr>
            <a:lvl6pPr marL="457200" algn="ctr" fontAlgn="base">
              <a:spcBef>
                <a:spcPct val="0"/>
              </a:spcBef>
              <a:spcAft>
                <a:spcPct val="0"/>
              </a:spcAft>
              <a:defRPr sz="4400">
                <a:solidFill>
                  <a:schemeClr val="tx2"/>
                </a:solidFill>
                <a:latin typeface="Times New Roman" charset="0"/>
              </a:defRPr>
            </a:lvl6pPr>
            <a:lvl7pPr marL="914400" algn="ctr" fontAlgn="base">
              <a:spcBef>
                <a:spcPct val="0"/>
              </a:spcBef>
              <a:spcAft>
                <a:spcPct val="0"/>
              </a:spcAft>
              <a:defRPr sz="4400">
                <a:solidFill>
                  <a:schemeClr val="tx2"/>
                </a:solidFill>
                <a:latin typeface="Times New Roman" charset="0"/>
              </a:defRPr>
            </a:lvl7pPr>
            <a:lvl8pPr marL="1371600" algn="ctr" fontAlgn="base">
              <a:spcBef>
                <a:spcPct val="0"/>
              </a:spcBef>
              <a:spcAft>
                <a:spcPct val="0"/>
              </a:spcAft>
              <a:defRPr sz="4400">
                <a:solidFill>
                  <a:schemeClr val="tx2"/>
                </a:solidFill>
                <a:latin typeface="Times New Roman" charset="0"/>
              </a:defRPr>
            </a:lvl8pPr>
            <a:lvl9pPr marL="1828800" algn="ctr" fontAlgn="base">
              <a:spcBef>
                <a:spcPct val="0"/>
              </a:spcBef>
              <a:spcAft>
                <a:spcPct val="0"/>
              </a:spcAft>
              <a:defRPr sz="4400">
                <a:solidFill>
                  <a:schemeClr val="tx2"/>
                </a:solidFill>
                <a:latin typeface="Times New Roman" charset="0"/>
              </a:defRPr>
            </a:lvl9pPr>
          </a:lstStyle>
          <a:p>
            <a:pPr algn="ctr"/>
            <a:r>
              <a:rPr lang="en-GB" altLang="x-none" sz="3200" b="1" dirty="0">
                <a:solidFill>
                  <a:srgbClr val="FFFF00"/>
                </a:solidFill>
                <a:latin typeface="Arial" charset="0"/>
              </a:rPr>
              <a:t>Organisational </a:t>
            </a:r>
            <a:r>
              <a:rPr lang="en-GB" altLang="x-none" sz="3200" b="1" dirty="0" smtClean="0">
                <a:solidFill>
                  <a:srgbClr val="FFFF00"/>
                </a:solidFill>
                <a:latin typeface="Arial" charset="0"/>
              </a:rPr>
              <a:t>assessment</a:t>
            </a:r>
            <a:endParaRPr lang="en-GB" altLang="x-none" sz="3200" b="1" dirty="0">
              <a:solidFill>
                <a:srgbClr val="FFFF00"/>
              </a:solidFill>
              <a:latin typeface="Arial" charset="0"/>
            </a:endParaRPr>
          </a:p>
        </p:txBody>
      </p:sp>
    </p:spTree>
    <p:extLst>
      <p:ext uri="{BB962C8B-B14F-4D97-AF65-F5344CB8AC3E}">
        <p14:creationId xmlns:p14="http://schemas.microsoft.com/office/powerpoint/2010/main" val="176132445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32450" name="Rectangle 2"/>
          <p:cNvSpPr>
            <a:spLocks noChangeArrowheads="1"/>
          </p:cNvSpPr>
          <p:nvPr/>
        </p:nvSpPr>
        <p:spPr bwMode="auto">
          <a:xfrm>
            <a:off x="5286376" y="2098675"/>
            <a:ext cx="1279525" cy="681038"/>
          </a:xfrm>
          <a:prstGeom prst="rect">
            <a:avLst/>
          </a:prstGeom>
          <a:ln w="38100">
            <a:solidFill>
              <a:srgbClr val="FF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2451" name="Rectangle 3"/>
          <p:cNvSpPr>
            <a:spLocks noChangeArrowheads="1"/>
          </p:cNvSpPr>
          <p:nvPr/>
        </p:nvSpPr>
        <p:spPr bwMode="auto">
          <a:xfrm>
            <a:off x="2971800" y="3163888"/>
            <a:ext cx="1371600" cy="684212"/>
          </a:xfrm>
          <a:prstGeom prst="rect">
            <a:avLst/>
          </a:prstGeom>
          <a:solidFill>
            <a:srgbClr val="99FFCC"/>
          </a:solidFill>
          <a:ln w="1270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2452" name="Rectangle 4"/>
          <p:cNvSpPr>
            <a:spLocks noChangeArrowheads="1"/>
          </p:cNvSpPr>
          <p:nvPr/>
        </p:nvSpPr>
        <p:spPr bwMode="auto">
          <a:xfrm>
            <a:off x="7410450" y="3163888"/>
            <a:ext cx="1657350" cy="684212"/>
          </a:xfrm>
          <a:prstGeom prst="rect">
            <a:avLst/>
          </a:prstGeom>
          <a:solidFill>
            <a:srgbClr val="99FFCC"/>
          </a:solidFill>
          <a:ln w="1270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useBgFill="1">
        <p:nvSpPr>
          <p:cNvPr id="232453" name="Rectangle 5"/>
          <p:cNvSpPr>
            <a:spLocks noChangeArrowheads="1"/>
          </p:cNvSpPr>
          <p:nvPr/>
        </p:nvSpPr>
        <p:spPr bwMode="auto">
          <a:xfrm>
            <a:off x="2895601" y="4822825"/>
            <a:ext cx="1477963" cy="681038"/>
          </a:xfrm>
          <a:prstGeom prst="rect">
            <a:avLst/>
          </a:prstGeom>
          <a:ln w="38100">
            <a:solidFill>
              <a:srgbClr val="FF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useBgFill="1">
        <p:nvSpPr>
          <p:cNvPr id="232454" name="Rectangle 6"/>
          <p:cNvSpPr>
            <a:spLocks noChangeArrowheads="1"/>
          </p:cNvSpPr>
          <p:nvPr/>
        </p:nvSpPr>
        <p:spPr bwMode="auto">
          <a:xfrm>
            <a:off x="7469188" y="4822825"/>
            <a:ext cx="1504950" cy="681038"/>
          </a:xfrm>
          <a:prstGeom prst="rect">
            <a:avLst/>
          </a:prstGeom>
          <a:ln w="38100">
            <a:solidFill>
              <a:srgbClr val="FF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2455" name="Rectangle 7"/>
          <p:cNvSpPr>
            <a:spLocks noChangeArrowheads="1"/>
          </p:cNvSpPr>
          <p:nvPr/>
        </p:nvSpPr>
        <p:spPr bwMode="auto">
          <a:xfrm>
            <a:off x="4532314" y="4822825"/>
            <a:ext cx="1335087" cy="681038"/>
          </a:xfrm>
          <a:prstGeom prst="rect">
            <a:avLst/>
          </a:prstGeom>
          <a:solidFill>
            <a:srgbClr val="99FFCC"/>
          </a:solidFill>
          <a:ln w="1270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2456" name="Rectangle 8"/>
          <p:cNvSpPr>
            <a:spLocks noChangeArrowheads="1"/>
          </p:cNvSpPr>
          <p:nvPr/>
        </p:nvSpPr>
        <p:spPr bwMode="auto">
          <a:xfrm>
            <a:off x="5972176" y="4822825"/>
            <a:ext cx="1343025" cy="681038"/>
          </a:xfrm>
          <a:prstGeom prst="rect">
            <a:avLst/>
          </a:prstGeom>
          <a:solidFill>
            <a:srgbClr val="99FFCC"/>
          </a:solidFill>
          <a:ln w="1270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2457" name="Freeform 9"/>
          <p:cNvSpPr>
            <a:spLocks/>
          </p:cNvSpPr>
          <p:nvPr/>
        </p:nvSpPr>
        <p:spPr bwMode="auto">
          <a:xfrm>
            <a:off x="3890964" y="2305051"/>
            <a:ext cx="1444625" cy="1146175"/>
          </a:xfrm>
          <a:custGeom>
            <a:avLst/>
            <a:gdLst>
              <a:gd name="T0" fmla="*/ 909 w 910"/>
              <a:gd name="T1" fmla="*/ 59 h 722"/>
              <a:gd name="T2" fmla="*/ 835 w 910"/>
              <a:gd name="T3" fmla="*/ 0 h 722"/>
              <a:gd name="T4" fmla="*/ 613 w 910"/>
              <a:gd name="T5" fmla="*/ 6 h 722"/>
              <a:gd name="T6" fmla="*/ 0 w 910"/>
              <a:gd name="T7" fmla="*/ 539 h 722"/>
              <a:gd name="T8" fmla="*/ 8 w 910"/>
              <a:gd name="T9" fmla="*/ 648 h 722"/>
              <a:gd name="T10" fmla="*/ 67 w 910"/>
              <a:gd name="T11" fmla="*/ 721 h 722"/>
              <a:gd name="T12" fmla="*/ 178 w 910"/>
              <a:gd name="T13" fmla="*/ 666 h 722"/>
              <a:gd name="T14" fmla="*/ 170 w 910"/>
              <a:gd name="T15" fmla="*/ 588 h 722"/>
              <a:gd name="T16" fmla="*/ 695 w 910"/>
              <a:gd name="T17" fmla="*/ 146 h 722"/>
              <a:gd name="T18" fmla="*/ 821 w 910"/>
              <a:gd name="T19" fmla="*/ 126 h 722"/>
              <a:gd name="T20" fmla="*/ 902 w 910"/>
              <a:gd name="T21" fmla="*/ 59 h 722"/>
              <a:gd name="T22" fmla="*/ 909 w 910"/>
              <a:gd name="T23" fmla="*/ 59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10" h="722">
                <a:moveTo>
                  <a:pt x="909" y="59"/>
                </a:moveTo>
                <a:lnTo>
                  <a:pt x="835" y="0"/>
                </a:lnTo>
                <a:lnTo>
                  <a:pt x="613" y="6"/>
                </a:lnTo>
                <a:lnTo>
                  <a:pt x="0" y="539"/>
                </a:lnTo>
                <a:lnTo>
                  <a:pt x="8" y="648"/>
                </a:lnTo>
                <a:lnTo>
                  <a:pt x="67" y="721"/>
                </a:lnTo>
                <a:lnTo>
                  <a:pt x="178" y="666"/>
                </a:lnTo>
                <a:lnTo>
                  <a:pt x="170" y="588"/>
                </a:lnTo>
                <a:lnTo>
                  <a:pt x="695" y="146"/>
                </a:lnTo>
                <a:lnTo>
                  <a:pt x="821" y="126"/>
                </a:lnTo>
                <a:lnTo>
                  <a:pt x="902" y="59"/>
                </a:lnTo>
                <a:lnTo>
                  <a:pt x="909" y="59"/>
                </a:lnTo>
              </a:path>
            </a:pathLst>
          </a:custGeom>
          <a:solidFill>
            <a:srgbClr val="CCFFCC"/>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58" name="Freeform 10"/>
          <p:cNvSpPr>
            <a:spLocks/>
          </p:cNvSpPr>
          <p:nvPr/>
        </p:nvSpPr>
        <p:spPr bwMode="auto">
          <a:xfrm>
            <a:off x="6470651" y="2305051"/>
            <a:ext cx="1508125" cy="1146175"/>
          </a:xfrm>
          <a:custGeom>
            <a:avLst/>
            <a:gdLst>
              <a:gd name="T0" fmla="*/ 0 w 950"/>
              <a:gd name="T1" fmla="*/ 59 h 722"/>
              <a:gd name="T2" fmla="*/ 77 w 950"/>
              <a:gd name="T3" fmla="*/ 0 h 722"/>
              <a:gd name="T4" fmla="*/ 309 w 950"/>
              <a:gd name="T5" fmla="*/ 6 h 722"/>
              <a:gd name="T6" fmla="*/ 949 w 950"/>
              <a:gd name="T7" fmla="*/ 539 h 722"/>
              <a:gd name="T8" fmla="*/ 942 w 950"/>
              <a:gd name="T9" fmla="*/ 648 h 722"/>
              <a:gd name="T10" fmla="*/ 881 w 950"/>
              <a:gd name="T11" fmla="*/ 721 h 722"/>
              <a:gd name="T12" fmla="*/ 765 w 950"/>
              <a:gd name="T13" fmla="*/ 666 h 722"/>
              <a:gd name="T14" fmla="*/ 773 w 950"/>
              <a:gd name="T15" fmla="*/ 588 h 722"/>
              <a:gd name="T16" fmla="*/ 223 w 950"/>
              <a:gd name="T17" fmla="*/ 146 h 722"/>
              <a:gd name="T18" fmla="*/ 93 w 950"/>
              <a:gd name="T19" fmla="*/ 126 h 722"/>
              <a:gd name="T20" fmla="*/ 7 w 950"/>
              <a:gd name="T21" fmla="*/ 59 h 722"/>
              <a:gd name="T22" fmla="*/ 0 w 950"/>
              <a:gd name="T23" fmla="*/ 59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50" h="722">
                <a:moveTo>
                  <a:pt x="0" y="59"/>
                </a:moveTo>
                <a:lnTo>
                  <a:pt x="77" y="0"/>
                </a:lnTo>
                <a:lnTo>
                  <a:pt x="309" y="6"/>
                </a:lnTo>
                <a:lnTo>
                  <a:pt x="949" y="539"/>
                </a:lnTo>
                <a:lnTo>
                  <a:pt x="942" y="648"/>
                </a:lnTo>
                <a:lnTo>
                  <a:pt x="881" y="721"/>
                </a:lnTo>
                <a:lnTo>
                  <a:pt x="765" y="666"/>
                </a:lnTo>
                <a:lnTo>
                  <a:pt x="773" y="588"/>
                </a:lnTo>
                <a:lnTo>
                  <a:pt x="223" y="146"/>
                </a:lnTo>
                <a:lnTo>
                  <a:pt x="93" y="126"/>
                </a:lnTo>
                <a:lnTo>
                  <a:pt x="7" y="59"/>
                </a:lnTo>
                <a:lnTo>
                  <a:pt x="0" y="59"/>
                </a:lnTo>
              </a:path>
            </a:pathLst>
          </a:custGeom>
          <a:solidFill>
            <a:srgbClr val="CCFFCC"/>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59" name="Freeform 11"/>
          <p:cNvSpPr>
            <a:spLocks/>
          </p:cNvSpPr>
          <p:nvPr/>
        </p:nvSpPr>
        <p:spPr bwMode="auto">
          <a:xfrm>
            <a:off x="4222750" y="3152776"/>
            <a:ext cx="3557588" cy="1820863"/>
          </a:xfrm>
          <a:custGeom>
            <a:avLst/>
            <a:gdLst>
              <a:gd name="T0" fmla="*/ 8 w 2241"/>
              <a:gd name="T1" fmla="*/ 66 h 1147"/>
              <a:gd name="T2" fmla="*/ 85 w 2241"/>
              <a:gd name="T3" fmla="*/ 0 h 1147"/>
              <a:gd name="T4" fmla="*/ 903 w 2241"/>
              <a:gd name="T5" fmla="*/ 5 h 1147"/>
              <a:gd name="T6" fmla="*/ 2232 w 2241"/>
              <a:gd name="T7" fmla="*/ 1043 h 1147"/>
              <a:gd name="T8" fmla="*/ 2240 w 2241"/>
              <a:gd name="T9" fmla="*/ 1146 h 1147"/>
              <a:gd name="T10" fmla="*/ 2116 w 2241"/>
              <a:gd name="T11" fmla="*/ 1146 h 1147"/>
              <a:gd name="T12" fmla="*/ 842 w 2241"/>
              <a:gd name="T13" fmla="*/ 145 h 1147"/>
              <a:gd name="T14" fmla="*/ 85 w 2241"/>
              <a:gd name="T15" fmla="*/ 138 h 1147"/>
              <a:gd name="T16" fmla="*/ 0 w 2241"/>
              <a:gd name="T17" fmla="*/ 59 h 1147"/>
              <a:gd name="T18" fmla="*/ 8 w 2241"/>
              <a:gd name="T19" fmla="*/ 66 h 1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41" h="1147">
                <a:moveTo>
                  <a:pt x="8" y="66"/>
                </a:moveTo>
                <a:lnTo>
                  <a:pt x="85" y="0"/>
                </a:lnTo>
                <a:lnTo>
                  <a:pt x="903" y="5"/>
                </a:lnTo>
                <a:lnTo>
                  <a:pt x="2232" y="1043"/>
                </a:lnTo>
                <a:lnTo>
                  <a:pt x="2240" y="1146"/>
                </a:lnTo>
                <a:lnTo>
                  <a:pt x="2116" y="1146"/>
                </a:lnTo>
                <a:lnTo>
                  <a:pt x="842" y="145"/>
                </a:lnTo>
                <a:lnTo>
                  <a:pt x="85" y="138"/>
                </a:lnTo>
                <a:lnTo>
                  <a:pt x="0" y="59"/>
                </a:lnTo>
                <a:lnTo>
                  <a:pt x="8" y="66"/>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60" name="Freeform 12"/>
          <p:cNvSpPr>
            <a:spLocks/>
          </p:cNvSpPr>
          <p:nvPr/>
        </p:nvSpPr>
        <p:spPr bwMode="auto">
          <a:xfrm>
            <a:off x="4110039" y="3152776"/>
            <a:ext cx="3559175" cy="1820863"/>
          </a:xfrm>
          <a:custGeom>
            <a:avLst/>
            <a:gdLst>
              <a:gd name="T0" fmla="*/ 2233 w 2242"/>
              <a:gd name="T1" fmla="*/ 66 h 1147"/>
              <a:gd name="T2" fmla="*/ 2156 w 2242"/>
              <a:gd name="T3" fmla="*/ 0 h 1147"/>
              <a:gd name="T4" fmla="*/ 1336 w 2242"/>
              <a:gd name="T5" fmla="*/ 5 h 1147"/>
              <a:gd name="T6" fmla="*/ 8 w 2242"/>
              <a:gd name="T7" fmla="*/ 1043 h 1147"/>
              <a:gd name="T8" fmla="*/ 0 w 2242"/>
              <a:gd name="T9" fmla="*/ 1146 h 1147"/>
              <a:gd name="T10" fmla="*/ 124 w 2242"/>
              <a:gd name="T11" fmla="*/ 1146 h 1147"/>
              <a:gd name="T12" fmla="*/ 1399 w 2242"/>
              <a:gd name="T13" fmla="*/ 145 h 1147"/>
              <a:gd name="T14" fmla="*/ 2156 w 2242"/>
              <a:gd name="T15" fmla="*/ 138 h 1147"/>
              <a:gd name="T16" fmla="*/ 2241 w 2242"/>
              <a:gd name="T17" fmla="*/ 59 h 1147"/>
              <a:gd name="T18" fmla="*/ 2233 w 2242"/>
              <a:gd name="T19" fmla="*/ 66 h 1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42" h="1147">
                <a:moveTo>
                  <a:pt x="2233" y="66"/>
                </a:moveTo>
                <a:lnTo>
                  <a:pt x="2156" y="0"/>
                </a:lnTo>
                <a:lnTo>
                  <a:pt x="1336" y="5"/>
                </a:lnTo>
                <a:lnTo>
                  <a:pt x="8" y="1043"/>
                </a:lnTo>
                <a:lnTo>
                  <a:pt x="0" y="1146"/>
                </a:lnTo>
                <a:lnTo>
                  <a:pt x="124" y="1146"/>
                </a:lnTo>
                <a:lnTo>
                  <a:pt x="1399" y="145"/>
                </a:lnTo>
                <a:lnTo>
                  <a:pt x="2156" y="138"/>
                </a:lnTo>
                <a:lnTo>
                  <a:pt x="2241" y="59"/>
                </a:lnTo>
                <a:lnTo>
                  <a:pt x="2233" y="66"/>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61" name="Freeform 13"/>
          <p:cNvSpPr>
            <a:spLocks/>
          </p:cNvSpPr>
          <p:nvPr/>
        </p:nvSpPr>
        <p:spPr bwMode="auto">
          <a:xfrm>
            <a:off x="4173539" y="3536951"/>
            <a:ext cx="2674937" cy="1465263"/>
          </a:xfrm>
          <a:custGeom>
            <a:avLst/>
            <a:gdLst>
              <a:gd name="T0" fmla="*/ 0 w 1685"/>
              <a:gd name="T1" fmla="*/ 85 h 923"/>
              <a:gd name="T2" fmla="*/ 116 w 1685"/>
              <a:gd name="T3" fmla="*/ 6 h 923"/>
              <a:gd name="T4" fmla="*/ 656 w 1685"/>
              <a:gd name="T5" fmla="*/ 0 h 923"/>
              <a:gd name="T6" fmla="*/ 1684 w 1685"/>
              <a:gd name="T7" fmla="*/ 807 h 923"/>
              <a:gd name="T8" fmla="*/ 1684 w 1685"/>
              <a:gd name="T9" fmla="*/ 922 h 923"/>
              <a:gd name="T10" fmla="*/ 1561 w 1685"/>
              <a:gd name="T11" fmla="*/ 910 h 923"/>
              <a:gd name="T12" fmla="*/ 618 w 1685"/>
              <a:gd name="T13" fmla="*/ 140 h 923"/>
              <a:gd name="T14" fmla="*/ 93 w 1685"/>
              <a:gd name="T15" fmla="*/ 133 h 923"/>
              <a:gd name="T16" fmla="*/ 0 w 1685"/>
              <a:gd name="T17" fmla="*/ 73 h 923"/>
              <a:gd name="T18" fmla="*/ 0 w 1685"/>
              <a:gd name="T19" fmla="*/ 85 h 9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85" h="923">
                <a:moveTo>
                  <a:pt x="0" y="85"/>
                </a:moveTo>
                <a:lnTo>
                  <a:pt x="116" y="6"/>
                </a:lnTo>
                <a:lnTo>
                  <a:pt x="656" y="0"/>
                </a:lnTo>
                <a:lnTo>
                  <a:pt x="1684" y="807"/>
                </a:lnTo>
                <a:lnTo>
                  <a:pt x="1684" y="922"/>
                </a:lnTo>
                <a:lnTo>
                  <a:pt x="1561" y="910"/>
                </a:lnTo>
                <a:lnTo>
                  <a:pt x="618" y="140"/>
                </a:lnTo>
                <a:lnTo>
                  <a:pt x="93" y="133"/>
                </a:lnTo>
                <a:lnTo>
                  <a:pt x="0" y="73"/>
                </a:lnTo>
                <a:lnTo>
                  <a:pt x="0" y="85"/>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62" name="Freeform 14"/>
          <p:cNvSpPr>
            <a:spLocks/>
          </p:cNvSpPr>
          <p:nvPr/>
        </p:nvSpPr>
        <p:spPr bwMode="auto">
          <a:xfrm>
            <a:off x="5106989" y="3489325"/>
            <a:ext cx="2465387" cy="1512888"/>
          </a:xfrm>
          <a:custGeom>
            <a:avLst/>
            <a:gdLst>
              <a:gd name="T0" fmla="*/ 1552 w 1553"/>
              <a:gd name="T1" fmla="*/ 60 h 953"/>
              <a:gd name="T2" fmla="*/ 1452 w 1553"/>
              <a:gd name="T3" fmla="*/ 0 h 953"/>
              <a:gd name="T4" fmla="*/ 1166 w 1553"/>
              <a:gd name="T5" fmla="*/ 6 h 953"/>
              <a:gd name="T6" fmla="*/ 0 w 1553"/>
              <a:gd name="T7" fmla="*/ 837 h 953"/>
              <a:gd name="T8" fmla="*/ 0 w 1553"/>
              <a:gd name="T9" fmla="*/ 952 h 953"/>
              <a:gd name="T10" fmla="*/ 123 w 1553"/>
              <a:gd name="T11" fmla="*/ 940 h 953"/>
              <a:gd name="T12" fmla="*/ 1266 w 1553"/>
              <a:gd name="T13" fmla="*/ 121 h 953"/>
              <a:gd name="T14" fmla="*/ 1459 w 1553"/>
              <a:gd name="T15" fmla="*/ 133 h 953"/>
              <a:gd name="T16" fmla="*/ 1552 w 1553"/>
              <a:gd name="T17" fmla="*/ 66 h 953"/>
              <a:gd name="T18" fmla="*/ 1552 w 1553"/>
              <a:gd name="T19" fmla="*/ 60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3" h="953">
                <a:moveTo>
                  <a:pt x="1552" y="60"/>
                </a:moveTo>
                <a:lnTo>
                  <a:pt x="1452" y="0"/>
                </a:lnTo>
                <a:lnTo>
                  <a:pt x="1166" y="6"/>
                </a:lnTo>
                <a:lnTo>
                  <a:pt x="0" y="837"/>
                </a:lnTo>
                <a:lnTo>
                  <a:pt x="0" y="952"/>
                </a:lnTo>
                <a:lnTo>
                  <a:pt x="123" y="940"/>
                </a:lnTo>
                <a:lnTo>
                  <a:pt x="1266" y="121"/>
                </a:lnTo>
                <a:lnTo>
                  <a:pt x="1459" y="133"/>
                </a:lnTo>
                <a:lnTo>
                  <a:pt x="1552" y="66"/>
                </a:lnTo>
                <a:lnTo>
                  <a:pt x="1552" y="60"/>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63" name="Freeform 15"/>
          <p:cNvSpPr>
            <a:spLocks/>
          </p:cNvSpPr>
          <p:nvPr/>
        </p:nvSpPr>
        <p:spPr bwMode="auto">
          <a:xfrm>
            <a:off x="3643314" y="3748089"/>
            <a:ext cx="293687" cy="1177925"/>
          </a:xfrm>
          <a:custGeom>
            <a:avLst/>
            <a:gdLst>
              <a:gd name="T0" fmla="*/ 7 w 185"/>
              <a:gd name="T1" fmla="*/ 61 h 742"/>
              <a:gd name="T2" fmla="*/ 76 w 185"/>
              <a:gd name="T3" fmla="*/ 0 h 742"/>
              <a:gd name="T4" fmla="*/ 177 w 185"/>
              <a:gd name="T5" fmla="*/ 61 h 742"/>
              <a:gd name="T6" fmla="*/ 184 w 185"/>
              <a:gd name="T7" fmla="*/ 674 h 742"/>
              <a:gd name="T8" fmla="*/ 84 w 185"/>
              <a:gd name="T9" fmla="*/ 741 h 742"/>
              <a:gd name="T10" fmla="*/ 0 w 185"/>
              <a:gd name="T11" fmla="*/ 674 h 742"/>
              <a:gd name="T12" fmla="*/ 0 w 185"/>
              <a:gd name="T13" fmla="*/ 61 h 742"/>
              <a:gd name="T14" fmla="*/ 7 w 185"/>
              <a:gd name="T15" fmla="*/ 61 h 7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5" h="742">
                <a:moveTo>
                  <a:pt x="7" y="61"/>
                </a:moveTo>
                <a:lnTo>
                  <a:pt x="76" y="0"/>
                </a:lnTo>
                <a:lnTo>
                  <a:pt x="177" y="61"/>
                </a:lnTo>
                <a:lnTo>
                  <a:pt x="184" y="674"/>
                </a:lnTo>
                <a:lnTo>
                  <a:pt x="84" y="741"/>
                </a:lnTo>
                <a:lnTo>
                  <a:pt x="0" y="674"/>
                </a:lnTo>
                <a:lnTo>
                  <a:pt x="0" y="61"/>
                </a:lnTo>
                <a:lnTo>
                  <a:pt x="7" y="61"/>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64" name="Freeform 16"/>
          <p:cNvSpPr>
            <a:spLocks/>
          </p:cNvSpPr>
          <p:nvPr/>
        </p:nvSpPr>
        <p:spPr bwMode="auto">
          <a:xfrm>
            <a:off x="8378826" y="3748089"/>
            <a:ext cx="295275" cy="1177925"/>
          </a:xfrm>
          <a:custGeom>
            <a:avLst/>
            <a:gdLst>
              <a:gd name="T0" fmla="*/ 8 w 186"/>
              <a:gd name="T1" fmla="*/ 61 h 742"/>
              <a:gd name="T2" fmla="*/ 77 w 186"/>
              <a:gd name="T3" fmla="*/ 0 h 742"/>
              <a:gd name="T4" fmla="*/ 178 w 186"/>
              <a:gd name="T5" fmla="*/ 61 h 742"/>
              <a:gd name="T6" fmla="*/ 185 w 186"/>
              <a:gd name="T7" fmla="*/ 674 h 742"/>
              <a:gd name="T8" fmla="*/ 85 w 186"/>
              <a:gd name="T9" fmla="*/ 741 h 742"/>
              <a:gd name="T10" fmla="*/ 0 w 186"/>
              <a:gd name="T11" fmla="*/ 674 h 742"/>
              <a:gd name="T12" fmla="*/ 0 w 186"/>
              <a:gd name="T13" fmla="*/ 61 h 742"/>
              <a:gd name="T14" fmla="*/ 8 w 186"/>
              <a:gd name="T15" fmla="*/ 61 h 7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742">
                <a:moveTo>
                  <a:pt x="8" y="61"/>
                </a:moveTo>
                <a:lnTo>
                  <a:pt x="77" y="0"/>
                </a:lnTo>
                <a:lnTo>
                  <a:pt x="178" y="61"/>
                </a:lnTo>
                <a:lnTo>
                  <a:pt x="185" y="674"/>
                </a:lnTo>
                <a:lnTo>
                  <a:pt x="85" y="741"/>
                </a:lnTo>
                <a:lnTo>
                  <a:pt x="0" y="674"/>
                </a:lnTo>
                <a:lnTo>
                  <a:pt x="0" y="61"/>
                </a:lnTo>
                <a:lnTo>
                  <a:pt x="8" y="61"/>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65" name="Freeform 17"/>
          <p:cNvSpPr>
            <a:spLocks/>
          </p:cNvSpPr>
          <p:nvPr/>
        </p:nvSpPr>
        <p:spPr bwMode="auto">
          <a:xfrm>
            <a:off x="4025900" y="3729039"/>
            <a:ext cx="884238" cy="1254125"/>
          </a:xfrm>
          <a:custGeom>
            <a:avLst/>
            <a:gdLst>
              <a:gd name="T0" fmla="*/ 193 w 557"/>
              <a:gd name="T1" fmla="*/ 80 h 790"/>
              <a:gd name="T2" fmla="*/ 101 w 557"/>
              <a:gd name="T3" fmla="*/ 0 h 790"/>
              <a:gd name="T4" fmla="*/ 8 w 557"/>
              <a:gd name="T5" fmla="*/ 80 h 790"/>
              <a:gd name="T6" fmla="*/ 0 w 557"/>
              <a:gd name="T7" fmla="*/ 462 h 790"/>
              <a:gd name="T8" fmla="*/ 432 w 557"/>
              <a:gd name="T9" fmla="*/ 789 h 790"/>
              <a:gd name="T10" fmla="*/ 556 w 557"/>
              <a:gd name="T11" fmla="*/ 789 h 790"/>
              <a:gd name="T12" fmla="*/ 556 w 557"/>
              <a:gd name="T13" fmla="*/ 686 h 790"/>
              <a:gd name="T14" fmla="*/ 193 w 557"/>
              <a:gd name="T15" fmla="*/ 413 h 790"/>
              <a:gd name="T16" fmla="*/ 201 w 557"/>
              <a:gd name="T17" fmla="*/ 73 h 790"/>
              <a:gd name="T18" fmla="*/ 193 w 557"/>
              <a:gd name="T19" fmla="*/ 80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7" h="790">
                <a:moveTo>
                  <a:pt x="193" y="80"/>
                </a:moveTo>
                <a:lnTo>
                  <a:pt x="101" y="0"/>
                </a:lnTo>
                <a:lnTo>
                  <a:pt x="8" y="80"/>
                </a:lnTo>
                <a:lnTo>
                  <a:pt x="0" y="462"/>
                </a:lnTo>
                <a:lnTo>
                  <a:pt x="432" y="789"/>
                </a:lnTo>
                <a:lnTo>
                  <a:pt x="556" y="789"/>
                </a:lnTo>
                <a:lnTo>
                  <a:pt x="556" y="686"/>
                </a:lnTo>
                <a:lnTo>
                  <a:pt x="193" y="413"/>
                </a:lnTo>
                <a:lnTo>
                  <a:pt x="201" y="73"/>
                </a:lnTo>
                <a:lnTo>
                  <a:pt x="193" y="80"/>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66" name="Freeform 18"/>
          <p:cNvSpPr>
            <a:spLocks/>
          </p:cNvSpPr>
          <p:nvPr/>
        </p:nvSpPr>
        <p:spPr bwMode="auto">
          <a:xfrm>
            <a:off x="6926264" y="3748088"/>
            <a:ext cx="1411287" cy="1225550"/>
          </a:xfrm>
          <a:custGeom>
            <a:avLst/>
            <a:gdLst>
              <a:gd name="T0" fmla="*/ 873 w 889"/>
              <a:gd name="T1" fmla="*/ 61 h 772"/>
              <a:gd name="T2" fmla="*/ 796 w 889"/>
              <a:gd name="T3" fmla="*/ 0 h 772"/>
              <a:gd name="T4" fmla="*/ 703 w 889"/>
              <a:gd name="T5" fmla="*/ 61 h 772"/>
              <a:gd name="T6" fmla="*/ 703 w 889"/>
              <a:gd name="T7" fmla="*/ 92 h 772"/>
              <a:gd name="T8" fmla="*/ 0 w 889"/>
              <a:gd name="T9" fmla="*/ 668 h 772"/>
              <a:gd name="T10" fmla="*/ 0 w 889"/>
              <a:gd name="T11" fmla="*/ 771 h 772"/>
              <a:gd name="T12" fmla="*/ 108 w 889"/>
              <a:gd name="T13" fmla="*/ 771 h 772"/>
              <a:gd name="T14" fmla="*/ 888 w 889"/>
              <a:gd name="T15" fmla="*/ 158 h 772"/>
              <a:gd name="T16" fmla="*/ 873 w 889"/>
              <a:gd name="T17" fmla="*/ 61 h 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772">
                <a:moveTo>
                  <a:pt x="873" y="61"/>
                </a:moveTo>
                <a:lnTo>
                  <a:pt x="796" y="0"/>
                </a:lnTo>
                <a:lnTo>
                  <a:pt x="703" y="61"/>
                </a:lnTo>
                <a:lnTo>
                  <a:pt x="703" y="92"/>
                </a:lnTo>
                <a:lnTo>
                  <a:pt x="0" y="668"/>
                </a:lnTo>
                <a:lnTo>
                  <a:pt x="0" y="771"/>
                </a:lnTo>
                <a:lnTo>
                  <a:pt x="108" y="771"/>
                </a:lnTo>
                <a:lnTo>
                  <a:pt x="888" y="158"/>
                </a:lnTo>
                <a:lnTo>
                  <a:pt x="873" y="61"/>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2467" name="Rectangle 19"/>
          <p:cNvSpPr>
            <a:spLocks noChangeArrowheads="1"/>
          </p:cNvSpPr>
          <p:nvPr/>
        </p:nvSpPr>
        <p:spPr bwMode="auto">
          <a:xfrm>
            <a:off x="5241926" y="2273301"/>
            <a:ext cx="128746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algn="ctr" eaLnBrk="0" hangingPunct="0"/>
            <a:r>
              <a:rPr lang="en-US" altLang="x-none" sz="1600" b="1">
                <a:latin typeface="Arial" charset="0"/>
              </a:rPr>
              <a:t>STRATEGY</a:t>
            </a:r>
          </a:p>
        </p:txBody>
      </p:sp>
      <p:sp>
        <p:nvSpPr>
          <p:cNvPr id="232468" name="Rectangle 20"/>
          <p:cNvSpPr>
            <a:spLocks noChangeArrowheads="1"/>
          </p:cNvSpPr>
          <p:nvPr/>
        </p:nvSpPr>
        <p:spPr bwMode="auto">
          <a:xfrm>
            <a:off x="3262313" y="3386138"/>
            <a:ext cx="730970"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SKILLS</a:t>
            </a:r>
          </a:p>
        </p:txBody>
      </p:sp>
      <p:sp>
        <p:nvSpPr>
          <p:cNvPr id="232469" name="Rectangle 21"/>
          <p:cNvSpPr>
            <a:spLocks noChangeArrowheads="1"/>
          </p:cNvSpPr>
          <p:nvPr/>
        </p:nvSpPr>
        <p:spPr bwMode="auto">
          <a:xfrm>
            <a:off x="7940676" y="3276600"/>
            <a:ext cx="830357"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SHARED</a:t>
            </a:r>
          </a:p>
        </p:txBody>
      </p:sp>
      <p:sp>
        <p:nvSpPr>
          <p:cNvPr id="232470" name="Rectangle 22"/>
          <p:cNvSpPr>
            <a:spLocks noChangeArrowheads="1"/>
          </p:cNvSpPr>
          <p:nvPr/>
        </p:nvSpPr>
        <p:spPr bwMode="auto">
          <a:xfrm>
            <a:off x="7964489" y="3505200"/>
            <a:ext cx="794899"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VALUES</a:t>
            </a:r>
          </a:p>
        </p:txBody>
      </p:sp>
      <p:sp>
        <p:nvSpPr>
          <p:cNvPr id="232471" name="Rectangle 23"/>
          <p:cNvSpPr>
            <a:spLocks noChangeArrowheads="1"/>
          </p:cNvSpPr>
          <p:nvPr/>
        </p:nvSpPr>
        <p:spPr bwMode="auto">
          <a:xfrm>
            <a:off x="4864101" y="5027613"/>
            <a:ext cx="668261"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STAFF</a:t>
            </a:r>
          </a:p>
        </p:txBody>
      </p:sp>
      <p:sp>
        <p:nvSpPr>
          <p:cNvPr id="232472" name="Rectangle 24"/>
          <p:cNvSpPr>
            <a:spLocks noChangeArrowheads="1"/>
          </p:cNvSpPr>
          <p:nvPr/>
        </p:nvSpPr>
        <p:spPr bwMode="auto">
          <a:xfrm>
            <a:off x="3059114" y="4997451"/>
            <a:ext cx="115252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algn="ctr" eaLnBrk="0" hangingPunct="0"/>
            <a:r>
              <a:rPr lang="en-US" altLang="x-none" sz="1600" b="1">
                <a:latin typeface="Arial" charset="0"/>
              </a:rPr>
              <a:t>SYSTEMS</a:t>
            </a:r>
          </a:p>
        </p:txBody>
      </p:sp>
      <p:sp>
        <p:nvSpPr>
          <p:cNvPr id="232473" name="Rectangle 25"/>
          <p:cNvSpPr>
            <a:spLocks noChangeArrowheads="1"/>
          </p:cNvSpPr>
          <p:nvPr/>
        </p:nvSpPr>
        <p:spPr bwMode="auto">
          <a:xfrm>
            <a:off x="6307138" y="5027613"/>
            <a:ext cx="679674"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STYLE</a:t>
            </a:r>
          </a:p>
        </p:txBody>
      </p:sp>
      <p:sp>
        <p:nvSpPr>
          <p:cNvPr id="232474" name="Rectangle 26"/>
          <p:cNvSpPr>
            <a:spLocks noChangeArrowheads="1"/>
          </p:cNvSpPr>
          <p:nvPr/>
        </p:nvSpPr>
        <p:spPr bwMode="auto">
          <a:xfrm>
            <a:off x="7507288" y="4997451"/>
            <a:ext cx="1433512"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600" b="1">
                <a:latin typeface="Arial" charset="0"/>
              </a:rPr>
              <a:t>STRUCTURE</a:t>
            </a:r>
          </a:p>
        </p:txBody>
      </p:sp>
      <p:sp>
        <p:nvSpPr>
          <p:cNvPr id="232475" name="Text Box 27"/>
          <p:cNvSpPr txBox="1">
            <a:spLocks noChangeArrowheads="1"/>
          </p:cNvSpPr>
          <p:nvPr/>
        </p:nvSpPr>
        <p:spPr bwMode="auto">
          <a:xfrm>
            <a:off x="9372600" y="6629400"/>
            <a:ext cx="184150"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0" hangingPunct="0"/>
            <a:endParaRPr lang="en-GB" altLang="x-none" sz="1000"/>
          </a:p>
          <a:p>
            <a:pPr algn="l" eaLnBrk="0" hangingPunct="0"/>
            <a:endParaRPr lang="en-GB" altLang="x-none" sz="3200"/>
          </a:p>
        </p:txBody>
      </p:sp>
      <p:sp>
        <p:nvSpPr>
          <p:cNvPr id="232476" name="Rectangle 28"/>
          <p:cNvSpPr>
            <a:spLocks noChangeArrowheads="1"/>
          </p:cNvSpPr>
          <p:nvPr/>
        </p:nvSpPr>
        <p:spPr bwMode="auto">
          <a:xfrm>
            <a:off x="0" y="0"/>
            <a:ext cx="12192000" cy="9144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lvl1pPr>
              <a:defRPr sz="4400">
                <a:solidFill>
                  <a:schemeClr val="tx2"/>
                </a:solidFill>
                <a:latin typeface="Times New Roman" charset="0"/>
              </a:defRPr>
            </a:lvl1pPr>
            <a:lvl2pPr>
              <a:defRPr sz="4400">
                <a:solidFill>
                  <a:schemeClr val="tx2"/>
                </a:solidFill>
                <a:latin typeface="Times New Roman" charset="0"/>
              </a:defRPr>
            </a:lvl2pPr>
            <a:lvl3pPr>
              <a:defRPr sz="4400">
                <a:solidFill>
                  <a:schemeClr val="tx2"/>
                </a:solidFill>
                <a:latin typeface="Times New Roman" charset="0"/>
              </a:defRPr>
            </a:lvl3pPr>
            <a:lvl4pPr>
              <a:defRPr sz="4400">
                <a:solidFill>
                  <a:schemeClr val="tx2"/>
                </a:solidFill>
                <a:latin typeface="Times New Roman" charset="0"/>
              </a:defRPr>
            </a:lvl4pPr>
            <a:lvl5pPr>
              <a:defRPr sz="4400">
                <a:solidFill>
                  <a:schemeClr val="tx2"/>
                </a:solidFill>
                <a:latin typeface="Times New Roman" charset="0"/>
              </a:defRPr>
            </a:lvl5pPr>
            <a:lvl6pPr marL="457200" algn="ctr" fontAlgn="base">
              <a:spcBef>
                <a:spcPct val="0"/>
              </a:spcBef>
              <a:spcAft>
                <a:spcPct val="0"/>
              </a:spcAft>
              <a:defRPr sz="4400">
                <a:solidFill>
                  <a:schemeClr val="tx2"/>
                </a:solidFill>
                <a:latin typeface="Times New Roman" charset="0"/>
              </a:defRPr>
            </a:lvl6pPr>
            <a:lvl7pPr marL="914400" algn="ctr" fontAlgn="base">
              <a:spcBef>
                <a:spcPct val="0"/>
              </a:spcBef>
              <a:spcAft>
                <a:spcPct val="0"/>
              </a:spcAft>
              <a:defRPr sz="4400">
                <a:solidFill>
                  <a:schemeClr val="tx2"/>
                </a:solidFill>
                <a:latin typeface="Times New Roman" charset="0"/>
              </a:defRPr>
            </a:lvl7pPr>
            <a:lvl8pPr marL="1371600" algn="ctr" fontAlgn="base">
              <a:spcBef>
                <a:spcPct val="0"/>
              </a:spcBef>
              <a:spcAft>
                <a:spcPct val="0"/>
              </a:spcAft>
              <a:defRPr sz="4400">
                <a:solidFill>
                  <a:schemeClr val="tx2"/>
                </a:solidFill>
                <a:latin typeface="Times New Roman" charset="0"/>
              </a:defRPr>
            </a:lvl8pPr>
            <a:lvl9pPr marL="1828800" algn="ctr" fontAlgn="base">
              <a:spcBef>
                <a:spcPct val="0"/>
              </a:spcBef>
              <a:spcAft>
                <a:spcPct val="0"/>
              </a:spcAft>
              <a:defRPr sz="4400">
                <a:solidFill>
                  <a:schemeClr val="tx2"/>
                </a:solidFill>
                <a:latin typeface="Times New Roman" charset="0"/>
              </a:defRPr>
            </a:lvl9pPr>
          </a:lstStyle>
          <a:p>
            <a:r>
              <a:rPr lang="en-GB" altLang="x-none" sz="3200" b="1" dirty="0">
                <a:solidFill>
                  <a:srgbClr val="FFFF00"/>
                </a:solidFill>
                <a:latin typeface="Arial" charset="0"/>
              </a:rPr>
              <a:t>Organisational </a:t>
            </a:r>
            <a:r>
              <a:rPr lang="en-GB" altLang="x-none" sz="3200" b="1" dirty="0" smtClean="0">
                <a:solidFill>
                  <a:srgbClr val="FFFF00"/>
                </a:solidFill>
                <a:latin typeface="Arial" charset="0"/>
              </a:rPr>
              <a:t>assessment</a:t>
            </a:r>
            <a:endParaRPr lang="en-GB" altLang="x-none" sz="3200" b="1" dirty="0">
              <a:solidFill>
                <a:srgbClr val="FFFF00"/>
              </a:solidFill>
              <a:latin typeface="Arial" charset="0"/>
            </a:endParaRPr>
          </a:p>
        </p:txBody>
      </p:sp>
      <p:sp>
        <p:nvSpPr>
          <p:cNvPr id="232477" name="Text Box 29"/>
          <p:cNvSpPr txBox="1">
            <a:spLocks noChangeArrowheads="1"/>
          </p:cNvSpPr>
          <p:nvPr/>
        </p:nvSpPr>
        <p:spPr bwMode="auto">
          <a:xfrm>
            <a:off x="7319964" y="1550988"/>
            <a:ext cx="23054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spcBef>
                <a:spcPct val="50000"/>
              </a:spcBef>
            </a:pPr>
            <a:r>
              <a:rPr lang="en-GB" altLang="x-none" b="1">
                <a:solidFill>
                  <a:schemeClr val="accent1"/>
                </a:solidFill>
                <a:latin typeface="Tahoma" charset="0"/>
              </a:rPr>
              <a:t>The “hard” factors</a:t>
            </a:r>
          </a:p>
        </p:txBody>
      </p:sp>
      <p:sp>
        <p:nvSpPr>
          <p:cNvPr id="232478" name="Text Box 30"/>
          <p:cNvSpPr txBox="1">
            <a:spLocks noChangeArrowheads="1"/>
          </p:cNvSpPr>
          <p:nvPr/>
        </p:nvSpPr>
        <p:spPr bwMode="auto">
          <a:xfrm>
            <a:off x="1847850" y="1379538"/>
            <a:ext cx="403225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GB" altLang="x-none" sz="1600" b="1">
                <a:latin typeface="Arial" charset="0"/>
              </a:rPr>
              <a:t>How the organisation plans to outperform competitors or sustain and leverage capabilities</a:t>
            </a:r>
          </a:p>
        </p:txBody>
      </p:sp>
      <p:sp>
        <p:nvSpPr>
          <p:cNvPr id="232479" name="Text Box 31"/>
          <p:cNvSpPr txBox="1">
            <a:spLocks noChangeArrowheads="1"/>
          </p:cNvSpPr>
          <p:nvPr/>
        </p:nvSpPr>
        <p:spPr bwMode="auto">
          <a:xfrm>
            <a:off x="5951539" y="5522914"/>
            <a:ext cx="4752975"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GB" altLang="x-none" sz="1600" b="1">
                <a:latin typeface="Arial" charset="0"/>
              </a:rPr>
              <a:t>The way people, tasks,  responsibilities &amp; accountabilities are organised. Product, market, customer, project tensions. Levels of the hierarchy.</a:t>
            </a:r>
          </a:p>
        </p:txBody>
      </p:sp>
      <p:sp>
        <p:nvSpPr>
          <p:cNvPr id="232480" name="Text Box 32"/>
          <p:cNvSpPr txBox="1">
            <a:spLocks noChangeArrowheads="1"/>
          </p:cNvSpPr>
          <p:nvPr/>
        </p:nvSpPr>
        <p:spPr bwMode="auto">
          <a:xfrm>
            <a:off x="1774826" y="5643563"/>
            <a:ext cx="3744913"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GB" altLang="x-none" sz="1600" b="1">
                <a:latin typeface="Arial" charset="0"/>
              </a:rPr>
              <a:t>Control, support, communication, IT, reward, Knowledge Management systems, etc</a:t>
            </a:r>
            <a:r>
              <a:rPr lang="en-GB" altLang="x-none" sz="1200">
                <a:solidFill>
                  <a:schemeClr val="accent2"/>
                </a:solidFill>
                <a:latin typeface="Arial" charset="0"/>
              </a:rPr>
              <a:t>.</a:t>
            </a:r>
          </a:p>
        </p:txBody>
      </p:sp>
    </p:spTree>
    <p:extLst>
      <p:ext uri="{BB962C8B-B14F-4D97-AF65-F5344CB8AC3E}">
        <p14:creationId xmlns:p14="http://schemas.microsoft.com/office/powerpoint/2010/main" val="22419203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2478"/>
                                        </p:tgtEl>
                                        <p:attrNameLst>
                                          <p:attrName>style.visibility</p:attrName>
                                        </p:attrNameLst>
                                      </p:cBhvr>
                                      <p:to>
                                        <p:strVal val="visible"/>
                                      </p:to>
                                    </p:set>
                                  </p:childTnLst>
                                  <p:subTnLst>
                                    <p:set>
                                      <p:cBhvr override="childStyle">
                                        <p:cTn dur="1" fill="hold" display="0" masterRel="nextClick" afterEffect="1"/>
                                        <p:tgtEl>
                                          <p:spTgt spid="232478"/>
                                        </p:tgtEl>
                                        <p:attrNameLst>
                                          <p:attrName>style.visibility</p:attrName>
                                        </p:attrNameLst>
                                      </p:cBhvr>
                                      <p:to>
                                        <p:strVal val="hidden"/>
                                      </p:to>
                                    </p:set>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2479"/>
                                        </p:tgtEl>
                                        <p:attrNameLst>
                                          <p:attrName>style.visibility</p:attrName>
                                        </p:attrNameLst>
                                      </p:cBhvr>
                                      <p:to>
                                        <p:strVal val="visible"/>
                                      </p:to>
                                    </p:set>
                                  </p:childTnLst>
                                  <p:subTnLst>
                                    <p:set>
                                      <p:cBhvr override="childStyle">
                                        <p:cTn dur="1" fill="hold" display="0" masterRel="nextClick" afterEffect="1"/>
                                        <p:tgtEl>
                                          <p:spTgt spid="232479"/>
                                        </p:tgtEl>
                                        <p:attrNameLst>
                                          <p:attrName>style.visibility</p:attrName>
                                        </p:attrNameLst>
                                      </p:cBhvr>
                                      <p:to>
                                        <p:strVal val="hidden"/>
                                      </p:to>
                                    </p:set>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24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78" grpId="0"/>
      <p:bldP spid="232479" grpId="0"/>
      <p:bldP spid="23248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ChangeArrowheads="1"/>
          </p:cNvSpPr>
          <p:nvPr/>
        </p:nvSpPr>
        <p:spPr bwMode="auto">
          <a:xfrm>
            <a:off x="5221289" y="2098675"/>
            <a:ext cx="1279525" cy="681038"/>
          </a:xfrm>
          <a:prstGeom prst="rect">
            <a:avLst/>
          </a:prstGeom>
          <a:solidFill>
            <a:srgbClr val="99FFCC"/>
          </a:solidFill>
          <a:ln w="1270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useBgFill="1">
        <p:nvSpPr>
          <p:cNvPr id="234499" name="Rectangle 3"/>
          <p:cNvSpPr>
            <a:spLocks noChangeArrowheads="1"/>
          </p:cNvSpPr>
          <p:nvPr/>
        </p:nvSpPr>
        <p:spPr bwMode="auto">
          <a:xfrm>
            <a:off x="2971800" y="3163888"/>
            <a:ext cx="1371600" cy="684212"/>
          </a:xfrm>
          <a:prstGeom prst="rect">
            <a:avLst/>
          </a:prstGeom>
          <a:ln w="38100">
            <a:solidFill>
              <a:srgbClr val="FF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4500" name="Rectangle 4"/>
          <p:cNvSpPr>
            <a:spLocks noChangeArrowheads="1"/>
          </p:cNvSpPr>
          <p:nvPr/>
        </p:nvSpPr>
        <p:spPr bwMode="auto">
          <a:xfrm>
            <a:off x="7410450" y="3163888"/>
            <a:ext cx="1657350" cy="684212"/>
          </a:xfrm>
          <a:prstGeom prst="rect">
            <a:avLst/>
          </a:prstGeom>
          <a:solidFill>
            <a:srgbClr val="99FFCC"/>
          </a:solidFill>
          <a:ln w="1270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4501" name="Rectangle 5"/>
          <p:cNvSpPr>
            <a:spLocks noChangeArrowheads="1"/>
          </p:cNvSpPr>
          <p:nvPr/>
        </p:nvSpPr>
        <p:spPr bwMode="auto">
          <a:xfrm>
            <a:off x="2895601" y="4822825"/>
            <a:ext cx="1477963" cy="681038"/>
          </a:xfrm>
          <a:prstGeom prst="rect">
            <a:avLst/>
          </a:prstGeom>
          <a:solidFill>
            <a:srgbClr val="99FFCC"/>
          </a:solidFill>
          <a:ln w="1270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4502" name="Rectangle 6"/>
          <p:cNvSpPr>
            <a:spLocks noChangeArrowheads="1"/>
          </p:cNvSpPr>
          <p:nvPr/>
        </p:nvSpPr>
        <p:spPr bwMode="auto">
          <a:xfrm>
            <a:off x="7410450" y="4822825"/>
            <a:ext cx="1504950" cy="681038"/>
          </a:xfrm>
          <a:prstGeom prst="rect">
            <a:avLst/>
          </a:prstGeom>
          <a:solidFill>
            <a:srgbClr val="99FFCC"/>
          </a:solidFill>
          <a:ln w="1270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useBgFill="1">
        <p:nvSpPr>
          <p:cNvPr id="234503" name="Rectangle 7"/>
          <p:cNvSpPr>
            <a:spLocks noChangeArrowheads="1"/>
          </p:cNvSpPr>
          <p:nvPr/>
        </p:nvSpPr>
        <p:spPr bwMode="auto">
          <a:xfrm>
            <a:off x="4532314" y="4822825"/>
            <a:ext cx="1335087" cy="681038"/>
          </a:xfrm>
          <a:prstGeom prst="rect">
            <a:avLst/>
          </a:prstGeom>
          <a:ln w="38100">
            <a:solidFill>
              <a:srgbClr val="FF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useBgFill="1">
        <p:nvSpPr>
          <p:cNvPr id="234504" name="Rectangle 8"/>
          <p:cNvSpPr>
            <a:spLocks noChangeArrowheads="1"/>
          </p:cNvSpPr>
          <p:nvPr/>
        </p:nvSpPr>
        <p:spPr bwMode="auto">
          <a:xfrm>
            <a:off x="5972176" y="4822825"/>
            <a:ext cx="1343025" cy="681038"/>
          </a:xfrm>
          <a:prstGeom prst="rect">
            <a:avLst/>
          </a:prstGeom>
          <a:ln w="38100">
            <a:solidFill>
              <a:srgbClr val="FF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4505" name="Freeform 9"/>
          <p:cNvSpPr>
            <a:spLocks/>
          </p:cNvSpPr>
          <p:nvPr/>
        </p:nvSpPr>
        <p:spPr bwMode="auto">
          <a:xfrm>
            <a:off x="3890964" y="2305051"/>
            <a:ext cx="1444625" cy="1146175"/>
          </a:xfrm>
          <a:custGeom>
            <a:avLst/>
            <a:gdLst>
              <a:gd name="T0" fmla="*/ 909 w 910"/>
              <a:gd name="T1" fmla="*/ 59 h 722"/>
              <a:gd name="T2" fmla="*/ 835 w 910"/>
              <a:gd name="T3" fmla="*/ 0 h 722"/>
              <a:gd name="T4" fmla="*/ 613 w 910"/>
              <a:gd name="T5" fmla="*/ 6 h 722"/>
              <a:gd name="T6" fmla="*/ 0 w 910"/>
              <a:gd name="T7" fmla="*/ 539 h 722"/>
              <a:gd name="T8" fmla="*/ 8 w 910"/>
              <a:gd name="T9" fmla="*/ 648 h 722"/>
              <a:gd name="T10" fmla="*/ 67 w 910"/>
              <a:gd name="T11" fmla="*/ 721 h 722"/>
              <a:gd name="T12" fmla="*/ 178 w 910"/>
              <a:gd name="T13" fmla="*/ 666 h 722"/>
              <a:gd name="T14" fmla="*/ 170 w 910"/>
              <a:gd name="T15" fmla="*/ 588 h 722"/>
              <a:gd name="T16" fmla="*/ 695 w 910"/>
              <a:gd name="T17" fmla="*/ 146 h 722"/>
              <a:gd name="T18" fmla="*/ 821 w 910"/>
              <a:gd name="T19" fmla="*/ 126 h 722"/>
              <a:gd name="T20" fmla="*/ 902 w 910"/>
              <a:gd name="T21" fmla="*/ 59 h 722"/>
              <a:gd name="T22" fmla="*/ 909 w 910"/>
              <a:gd name="T23" fmla="*/ 59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10" h="722">
                <a:moveTo>
                  <a:pt x="909" y="59"/>
                </a:moveTo>
                <a:lnTo>
                  <a:pt x="835" y="0"/>
                </a:lnTo>
                <a:lnTo>
                  <a:pt x="613" y="6"/>
                </a:lnTo>
                <a:lnTo>
                  <a:pt x="0" y="539"/>
                </a:lnTo>
                <a:lnTo>
                  <a:pt x="8" y="648"/>
                </a:lnTo>
                <a:lnTo>
                  <a:pt x="67" y="721"/>
                </a:lnTo>
                <a:lnTo>
                  <a:pt x="178" y="666"/>
                </a:lnTo>
                <a:lnTo>
                  <a:pt x="170" y="588"/>
                </a:lnTo>
                <a:lnTo>
                  <a:pt x="695" y="146"/>
                </a:lnTo>
                <a:lnTo>
                  <a:pt x="821" y="126"/>
                </a:lnTo>
                <a:lnTo>
                  <a:pt x="902" y="59"/>
                </a:lnTo>
                <a:lnTo>
                  <a:pt x="909" y="59"/>
                </a:lnTo>
              </a:path>
            </a:pathLst>
          </a:custGeom>
          <a:solidFill>
            <a:srgbClr val="CCFFCC"/>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06" name="Freeform 10"/>
          <p:cNvSpPr>
            <a:spLocks/>
          </p:cNvSpPr>
          <p:nvPr/>
        </p:nvSpPr>
        <p:spPr bwMode="auto">
          <a:xfrm>
            <a:off x="6470651" y="2305051"/>
            <a:ext cx="1508125" cy="1146175"/>
          </a:xfrm>
          <a:custGeom>
            <a:avLst/>
            <a:gdLst>
              <a:gd name="T0" fmla="*/ 0 w 950"/>
              <a:gd name="T1" fmla="*/ 59 h 722"/>
              <a:gd name="T2" fmla="*/ 77 w 950"/>
              <a:gd name="T3" fmla="*/ 0 h 722"/>
              <a:gd name="T4" fmla="*/ 309 w 950"/>
              <a:gd name="T5" fmla="*/ 6 h 722"/>
              <a:gd name="T6" fmla="*/ 949 w 950"/>
              <a:gd name="T7" fmla="*/ 539 h 722"/>
              <a:gd name="T8" fmla="*/ 942 w 950"/>
              <a:gd name="T9" fmla="*/ 648 h 722"/>
              <a:gd name="T10" fmla="*/ 881 w 950"/>
              <a:gd name="T11" fmla="*/ 721 h 722"/>
              <a:gd name="T12" fmla="*/ 765 w 950"/>
              <a:gd name="T13" fmla="*/ 666 h 722"/>
              <a:gd name="T14" fmla="*/ 773 w 950"/>
              <a:gd name="T15" fmla="*/ 588 h 722"/>
              <a:gd name="T16" fmla="*/ 223 w 950"/>
              <a:gd name="T17" fmla="*/ 146 h 722"/>
              <a:gd name="T18" fmla="*/ 93 w 950"/>
              <a:gd name="T19" fmla="*/ 126 h 722"/>
              <a:gd name="T20" fmla="*/ 7 w 950"/>
              <a:gd name="T21" fmla="*/ 59 h 722"/>
              <a:gd name="T22" fmla="*/ 0 w 950"/>
              <a:gd name="T23" fmla="*/ 59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50" h="722">
                <a:moveTo>
                  <a:pt x="0" y="59"/>
                </a:moveTo>
                <a:lnTo>
                  <a:pt x="77" y="0"/>
                </a:lnTo>
                <a:lnTo>
                  <a:pt x="309" y="6"/>
                </a:lnTo>
                <a:lnTo>
                  <a:pt x="949" y="539"/>
                </a:lnTo>
                <a:lnTo>
                  <a:pt x="942" y="648"/>
                </a:lnTo>
                <a:lnTo>
                  <a:pt x="881" y="721"/>
                </a:lnTo>
                <a:lnTo>
                  <a:pt x="765" y="666"/>
                </a:lnTo>
                <a:lnTo>
                  <a:pt x="773" y="588"/>
                </a:lnTo>
                <a:lnTo>
                  <a:pt x="223" y="146"/>
                </a:lnTo>
                <a:lnTo>
                  <a:pt x="93" y="126"/>
                </a:lnTo>
                <a:lnTo>
                  <a:pt x="7" y="59"/>
                </a:lnTo>
                <a:lnTo>
                  <a:pt x="0" y="59"/>
                </a:lnTo>
              </a:path>
            </a:pathLst>
          </a:custGeom>
          <a:solidFill>
            <a:srgbClr val="CCFFCC"/>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07" name="Freeform 11"/>
          <p:cNvSpPr>
            <a:spLocks/>
          </p:cNvSpPr>
          <p:nvPr/>
        </p:nvSpPr>
        <p:spPr bwMode="auto">
          <a:xfrm>
            <a:off x="4222750" y="3152776"/>
            <a:ext cx="3557588" cy="1820863"/>
          </a:xfrm>
          <a:custGeom>
            <a:avLst/>
            <a:gdLst>
              <a:gd name="T0" fmla="*/ 8 w 2241"/>
              <a:gd name="T1" fmla="*/ 66 h 1147"/>
              <a:gd name="T2" fmla="*/ 85 w 2241"/>
              <a:gd name="T3" fmla="*/ 0 h 1147"/>
              <a:gd name="T4" fmla="*/ 903 w 2241"/>
              <a:gd name="T5" fmla="*/ 5 h 1147"/>
              <a:gd name="T6" fmla="*/ 2232 w 2241"/>
              <a:gd name="T7" fmla="*/ 1043 h 1147"/>
              <a:gd name="T8" fmla="*/ 2240 w 2241"/>
              <a:gd name="T9" fmla="*/ 1146 h 1147"/>
              <a:gd name="T10" fmla="*/ 2116 w 2241"/>
              <a:gd name="T11" fmla="*/ 1146 h 1147"/>
              <a:gd name="T12" fmla="*/ 842 w 2241"/>
              <a:gd name="T13" fmla="*/ 145 h 1147"/>
              <a:gd name="T14" fmla="*/ 85 w 2241"/>
              <a:gd name="T15" fmla="*/ 138 h 1147"/>
              <a:gd name="T16" fmla="*/ 0 w 2241"/>
              <a:gd name="T17" fmla="*/ 59 h 1147"/>
              <a:gd name="T18" fmla="*/ 8 w 2241"/>
              <a:gd name="T19" fmla="*/ 66 h 1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41" h="1147">
                <a:moveTo>
                  <a:pt x="8" y="66"/>
                </a:moveTo>
                <a:lnTo>
                  <a:pt x="85" y="0"/>
                </a:lnTo>
                <a:lnTo>
                  <a:pt x="903" y="5"/>
                </a:lnTo>
                <a:lnTo>
                  <a:pt x="2232" y="1043"/>
                </a:lnTo>
                <a:lnTo>
                  <a:pt x="2240" y="1146"/>
                </a:lnTo>
                <a:lnTo>
                  <a:pt x="2116" y="1146"/>
                </a:lnTo>
                <a:lnTo>
                  <a:pt x="842" y="145"/>
                </a:lnTo>
                <a:lnTo>
                  <a:pt x="85" y="138"/>
                </a:lnTo>
                <a:lnTo>
                  <a:pt x="0" y="59"/>
                </a:lnTo>
                <a:lnTo>
                  <a:pt x="8" y="66"/>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08" name="Freeform 12"/>
          <p:cNvSpPr>
            <a:spLocks/>
          </p:cNvSpPr>
          <p:nvPr/>
        </p:nvSpPr>
        <p:spPr bwMode="auto">
          <a:xfrm>
            <a:off x="4110039" y="3152776"/>
            <a:ext cx="3559175" cy="1820863"/>
          </a:xfrm>
          <a:custGeom>
            <a:avLst/>
            <a:gdLst>
              <a:gd name="T0" fmla="*/ 2233 w 2242"/>
              <a:gd name="T1" fmla="*/ 66 h 1147"/>
              <a:gd name="T2" fmla="*/ 2156 w 2242"/>
              <a:gd name="T3" fmla="*/ 0 h 1147"/>
              <a:gd name="T4" fmla="*/ 1336 w 2242"/>
              <a:gd name="T5" fmla="*/ 5 h 1147"/>
              <a:gd name="T6" fmla="*/ 8 w 2242"/>
              <a:gd name="T7" fmla="*/ 1043 h 1147"/>
              <a:gd name="T8" fmla="*/ 0 w 2242"/>
              <a:gd name="T9" fmla="*/ 1146 h 1147"/>
              <a:gd name="T10" fmla="*/ 124 w 2242"/>
              <a:gd name="T11" fmla="*/ 1146 h 1147"/>
              <a:gd name="T12" fmla="*/ 1399 w 2242"/>
              <a:gd name="T13" fmla="*/ 145 h 1147"/>
              <a:gd name="T14" fmla="*/ 2156 w 2242"/>
              <a:gd name="T15" fmla="*/ 138 h 1147"/>
              <a:gd name="T16" fmla="*/ 2241 w 2242"/>
              <a:gd name="T17" fmla="*/ 59 h 1147"/>
              <a:gd name="T18" fmla="*/ 2233 w 2242"/>
              <a:gd name="T19" fmla="*/ 66 h 1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42" h="1147">
                <a:moveTo>
                  <a:pt x="2233" y="66"/>
                </a:moveTo>
                <a:lnTo>
                  <a:pt x="2156" y="0"/>
                </a:lnTo>
                <a:lnTo>
                  <a:pt x="1336" y="5"/>
                </a:lnTo>
                <a:lnTo>
                  <a:pt x="8" y="1043"/>
                </a:lnTo>
                <a:lnTo>
                  <a:pt x="0" y="1146"/>
                </a:lnTo>
                <a:lnTo>
                  <a:pt x="124" y="1146"/>
                </a:lnTo>
                <a:lnTo>
                  <a:pt x="1399" y="145"/>
                </a:lnTo>
                <a:lnTo>
                  <a:pt x="2156" y="138"/>
                </a:lnTo>
                <a:lnTo>
                  <a:pt x="2241" y="59"/>
                </a:lnTo>
                <a:lnTo>
                  <a:pt x="2233" y="66"/>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09" name="Freeform 13"/>
          <p:cNvSpPr>
            <a:spLocks/>
          </p:cNvSpPr>
          <p:nvPr/>
        </p:nvSpPr>
        <p:spPr bwMode="auto">
          <a:xfrm>
            <a:off x="4173539" y="3536951"/>
            <a:ext cx="2674937" cy="1465263"/>
          </a:xfrm>
          <a:custGeom>
            <a:avLst/>
            <a:gdLst>
              <a:gd name="T0" fmla="*/ 0 w 1685"/>
              <a:gd name="T1" fmla="*/ 85 h 923"/>
              <a:gd name="T2" fmla="*/ 116 w 1685"/>
              <a:gd name="T3" fmla="*/ 6 h 923"/>
              <a:gd name="T4" fmla="*/ 656 w 1685"/>
              <a:gd name="T5" fmla="*/ 0 h 923"/>
              <a:gd name="T6" fmla="*/ 1684 w 1685"/>
              <a:gd name="T7" fmla="*/ 807 h 923"/>
              <a:gd name="T8" fmla="*/ 1684 w 1685"/>
              <a:gd name="T9" fmla="*/ 922 h 923"/>
              <a:gd name="T10" fmla="*/ 1561 w 1685"/>
              <a:gd name="T11" fmla="*/ 910 h 923"/>
              <a:gd name="T12" fmla="*/ 618 w 1685"/>
              <a:gd name="T13" fmla="*/ 140 h 923"/>
              <a:gd name="T14" fmla="*/ 93 w 1685"/>
              <a:gd name="T15" fmla="*/ 133 h 923"/>
              <a:gd name="T16" fmla="*/ 0 w 1685"/>
              <a:gd name="T17" fmla="*/ 73 h 923"/>
              <a:gd name="T18" fmla="*/ 0 w 1685"/>
              <a:gd name="T19" fmla="*/ 85 h 9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85" h="923">
                <a:moveTo>
                  <a:pt x="0" y="85"/>
                </a:moveTo>
                <a:lnTo>
                  <a:pt x="116" y="6"/>
                </a:lnTo>
                <a:lnTo>
                  <a:pt x="656" y="0"/>
                </a:lnTo>
                <a:lnTo>
                  <a:pt x="1684" y="807"/>
                </a:lnTo>
                <a:lnTo>
                  <a:pt x="1684" y="922"/>
                </a:lnTo>
                <a:lnTo>
                  <a:pt x="1561" y="910"/>
                </a:lnTo>
                <a:lnTo>
                  <a:pt x="618" y="140"/>
                </a:lnTo>
                <a:lnTo>
                  <a:pt x="93" y="133"/>
                </a:lnTo>
                <a:lnTo>
                  <a:pt x="0" y="73"/>
                </a:lnTo>
                <a:lnTo>
                  <a:pt x="0" y="85"/>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10" name="Freeform 14"/>
          <p:cNvSpPr>
            <a:spLocks/>
          </p:cNvSpPr>
          <p:nvPr/>
        </p:nvSpPr>
        <p:spPr bwMode="auto">
          <a:xfrm>
            <a:off x="5106989" y="3489325"/>
            <a:ext cx="2465387" cy="1512888"/>
          </a:xfrm>
          <a:custGeom>
            <a:avLst/>
            <a:gdLst>
              <a:gd name="T0" fmla="*/ 1552 w 1553"/>
              <a:gd name="T1" fmla="*/ 60 h 953"/>
              <a:gd name="T2" fmla="*/ 1452 w 1553"/>
              <a:gd name="T3" fmla="*/ 0 h 953"/>
              <a:gd name="T4" fmla="*/ 1166 w 1553"/>
              <a:gd name="T5" fmla="*/ 6 h 953"/>
              <a:gd name="T6" fmla="*/ 0 w 1553"/>
              <a:gd name="T7" fmla="*/ 837 h 953"/>
              <a:gd name="T8" fmla="*/ 0 w 1553"/>
              <a:gd name="T9" fmla="*/ 952 h 953"/>
              <a:gd name="T10" fmla="*/ 123 w 1553"/>
              <a:gd name="T11" fmla="*/ 940 h 953"/>
              <a:gd name="T12" fmla="*/ 1266 w 1553"/>
              <a:gd name="T13" fmla="*/ 121 h 953"/>
              <a:gd name="T14" fmla="*/ 1459 w 1553"/>
              <a:gd name="T15" fmla="*/ 133 h 953"/>
              <a:gd name="T16" fmla="*/ 1552 w 1553"/>
              <a:gd name="T17" fmla="*/ 66 h 953"/>
              <a:gd name="T18" fmla="*/ 1552 w 1553"/>
              <a:gd name="T19" fmla="*/ 60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3" h="953">
                <a:moveTo>
                  <a:pt x="1552" y="60"/>
                </a:moveTo>
                <a:lnTo>
                  <a:pt x="1452" y="0"/>
                </a:lnTo>
                <a:lnTo>
                  <a:pt x="1166" y="6"/>
                </a:lnTo>
                <a:lnTo>
                  <a:pt x="0" y="837"/>
                </a:lnTo>
                <a:lnTo>
                  <a:pt x="0" y="952"/>
                </a:lnTo>
                <a:lnTo>
                  <a:pt x="123" y="940"/>
                </a:lnTo>
                <a:lnTo>
                  <a:pt x="1266" y="121"/>
                </a:lnTo>
                <a:lnTo>
                  <a:pt x="1459" y="133"/>
                </a:lnTo>
                <a:lnTo>
                  <a:pt x="1552" y="66"/>
                </a:lnTo>
                <a:lnTo>
                  <a:pt x="1552" y="60"/>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11" name="Freeform 15"/>
          <p:cNvSpPr>
            <a:spLocks/>
          </p:cNvSpPr>
          <p:nvPr/>
        </p:nvSpPr>
        <p:spPr bwMode="auto">
          <a:xfrm>
            <a:off x="3643314" y="3748089"/>
            <a:ext cx="293687" cy="1177925"/>
          </a:xfrm>
          <a:custGeom>
            <a:avLst/>
            <a:gdLst>
              <a:gd name="T0" fmla="*/ 7 w 185"/>
              <a:gd name="T1" fmla="*/ 61 h 742"/>
              <a:gd name="T2" fmla="*/ 76 w 185"/>
              <a:gd name="T3" fmla="*/ 0 h 742"/>
              <a:gd name="T4" fmla="*/ 177 w 185"/>
              <a:gd name="T5" fmla="*/ 61 h 742"/>
              <a:gd name="T6" fmla="*/ 184 w 185"/>
              <a:gd name="T7" fmla="*/ 674 h 742"/>
              <a:gd name="T8" fmla="*/ 84 w 185"/>
              <a:gd name="T9" fmla="*/ 741 h 742"/>
              <a:gd name="T10" fmla="*/ 0 w 185"/>
              <a:gd name="T11" fmla="*/ 674 h 742"/>
              <a:gd name="T12" fmla="*/ 0 w 185"/>
              <a:gd name="T13" fmla="*/ 61 h 742"/>
              <a:gd name="T14" fmla="*/ 7 w 185"/>
              <a:gd name="T15" fmla="*/ 61 h 7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5" h="742">
                <a:moveTo>
                  <a:pt x="7" y="61"/>
                </a:moveTo>
                <a:lnTo>
                  <a:pt x="76" y="0"/>
                </a:lnTo>
                <a:lnTo>
                  <a:pt x="177" y="61"/>
                </a:lnTo>
                <a:lnTo>
                  <a:pt x="184" y="674"/>
                </a:lnTo>
                <a:lnTo>
                  <a:pt x="84" y="741"/>
                </a:lnTo>
                <a:lnTo>
                  <a:pt x="0" y="674"/>
                </a:lnTo>
                <a:lnTo>
                  <a:pt x="0" y="61"/>
                </a:lnTo>
                <a:lnTo>
                  <a:pt x="7" y="61"/>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12" name="Freeform 16"/>
          <p:cNvSpPr>
            <a:spLocks/>
          </p:cNvSpPr>
          <p:nvPr/>
        </p:nvSpPr>
        <p:spPr bwMode="auto">
          <a:xfrm>
            <a:off x="8378826" y="3748089"/>
            <a:ext cx="295275" cy="1177925"/>
          </a:xfrm>
          <a:custGeom>
            <a:avLst/>
            <a:gdLst>
              <a:gd name="T0" fmla="*/ 8 w 186"/>
              <a:gd name="T1" fmla="*/ 61 h 742"/>
              <a:gd name="T2" fmla="*/ 77 w 186"/>
              <a:gd name="T3" fmla="*/ 0 h 742"/>
              <a:gd name="T4" fmla="*/ 178 w 186"/>
              <a:gd name="T5" fmla="*/ 61 h 742"/>
              <a:gd name="T6" fmla="*/ 185 w 186"/>
              <a:gd name="T7" fmla="*/ 674 h 742"/>
              <a:gd name="T8" fmla="*/ 85 w 186"/>
              <a:gd name="T9" fmla="*/ 741 h 742"/>
              <a:gd name="T10" fmla="*/ 0 w 186"/>
              <a:gd name="T11" fmla="*/ 674 h 742"/>
              <a:gd name="T12" fmla="*/ 0 w 186"/>
              <a:gd name="T13" fmla="*/ 61 h 742"/>
              <a:gd name="T14" fmla="*/ 8 w 186"/>
              <a:gd name="T15" fmla="*/ 61 h 7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742">
                <a:moveTo>
                  <a:pt x="8" y="61"/>
                </a:moveTo>
                <a:lnTo>
                  <a:pt x="77" y="0"/>
                </a:lnTo>
                <a:lnTo>
                  <a:pt x="178" y="61"/>
                </a:lnTo>
                <a:lnTo>
                  <a:pt x="185" y="674"/>
                </a:lnTo>
                <a:lnTo>
                  <a:pt x="85" y="741"/>
                </a:lnTo>
                <a:lnTo>
                  <a:pt x="0" y="674"/>
                </a:lnTo>
                <a:lnTo>
                  <a:pt x="0" y="61"/>
                </a:lnTo>
                <a:lnTo>
                  <a:pt x="8" y="61"/>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13" name="Freeform 17"/>
          <p:cNvSpPr>
            <a:spLocks/>
          </p:cNvSpPr>
          <p:nvPr/>
        </p:nvSpPr>
        <p:spPr bwMode="auto">
          <a:xfrm>
            <a:off x="4025900" y="3729039"/>
            <a:ext cx="884238" cy="1254125"/>
          </a:xfrm>
          <a:custGeom>
            <a:avLst/>
            <a:gdLst>
              <a:gd name="T0" fmla="*/ 193 w 557"/>
              <a:gd name="T1" fmla="*/ 80 h 790"/>
              <a:gd name="T2" fmla="*/ 101 w 557"/>
              <a:gd name="T3" fmla="*/ 0 h 790"/>
              <a:gd name="T4" fmla="*/ 8 w 557"/>
              <a:gd name="T5" fmla="*/ 80 h 790"/>
              <a:gd name="T6" fmla="*/ 0 w 557"/>
              <a:gd name="T7" fmla="*/ 462 h 790"/>
              <a:gd name="T8" fmla="*/ 432 w 557"/>
              <a:gd name="T9" fmla="*/ 789 h 790"/>
              <a:gd name="T10" fmla="*/ 556 w 557"/>
              <a:gd name="T11" fmla="*/ 789 h 790"/>
              <a:gd name="T12" fmla="*/ 556 w 557"/>
              <a:gd name="T13" fmla="*/ 686 h 790"/>
              <a:gd name="T14" fmla="*/ 193 w 557"/>
              <a:gd name="T15" fmla="*/ 413 h 790"/>
              <a:gd name="T16" fmla="*/ 201 w 557"/>
              <a:gd name="T17" fmla="*/ 73 h 790"/>
              <a:gd name="T18" fmla="*/ 193 w 557"/>
              <a:gd name="T19" fmla="*/ 80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7" h="790">
                <a:moveTo>
                  <a:pt x="193" y="80"/>
                </a:moveTo>
                <a:lnTo>
                  <a:pt x="101" y="0"/>
                </a:lnTo>
                <a:lnTo>
                  <a:pt x="8" y="80"/>
                </a:lnTo>
                <a:lnTo>
                  <a:pt x="0" y="462"/>
                </a:lnTo>
                <a:lnTo>
                  <a:pt x="432" y="789"/>
                </a:lnTo>
                <a:lnTo>
                  <a:pt x="556" y="789"/>
                </a:lnTo>
                <a:lnTo>
                  <a:pt x="556" y="686"/>
                </a:lnTo>
                <a:lnTo>
                  <a:pt x="193" y="413"/>
                </a:lnTo>
                <a:lnTo>
                  <a:pt x="201" y="73"/>
                </a:lnTo>
                <a:lnTo>
                  <a:pt x="193" y="80"/>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14" name="Freeform 18"/>
          <p:cNvSpPr>
            <a:spLocks/>
          </p:cNvSpPr>
          <p:nvPr/>
        </p:nvSpPr>
        <p:spPr bwMode="auto">
          <a:xfrm>
            <a:off x="6926264" y="3748088"/>
            <a:ext cx="1411287" cy="1225550"/>
          </a:xfrm>
          <a:custGeom>
            <a:avLst/>
            <a:gdLst>
              <a:gd name="T0" fmla="*/ 873 w 889"/>
              <a:gd name="T1" fmla="*/ 61 h 772"/>
              <a:gd name="T2" fmla="*/ 796 w 889"/>
              <a:gd name="T3" fmla="*/ 0 h 772"/>
              <a:gd name="T4" fmla="*/ 703 w 889"/>
              <a:gd name="T5" fmla="*/ 61 h 772"/>
              <a:gd name="T6" fmla="*/ 703 w 889"/>
              <a:gd name="T7" fmla="*/ 92 h 772"/>
              <a:gd name="T8" fmla="*/ 0 w 889"/>
              <a:gd name="T9" fmla="*/ 668 h 772"/>
              <a:gd name="T10" fmla="*/ 0 w 889"/>
              <a:gd name="T11" fmla="*/ 771 h 772"/>
              <a:gd name="T12" fmla="*/ 108 w 889"/>
              <a:gd name="T13" fmla="*/ 771 h 772"/>
              <a:gd name="T14" fmla="*/ 888 w 889"/>
              <a:gd name="T15" fmla="*/ 158 h 772"/>
              <a:gd name="T16" fmla="*/ 873 w 889"/>
              <a:gd name="T17" fmla="*/ 61 h 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772">
                <a:moveTo>
                  <a:pt x="873" y="61"/>
                </a:moveTo>
                <a:lnTo>
                  <a:pt x="796" y="0"/>
                </a:lnTo>
                <a:lnTo>
                  <a:pt x="703" y="61"/>
                </a:lnTo>
                <a:lnTo>
                  <a:pt x="703" y="92"/>
                </a:lnTo>
                <a:lnTo>
                  <a:pt x="0" y="668"/>
                </a:lnTo>
                <a:lnTo>
                  <a:pt x="0" y="771"/>
                </a:lnTo>
                <a:lnTo>
                  <a:pt x="108" y="771"/>
                </a:lnTo>
                <a:lnTo>
                  <a:pt x="888" y="158"/>
                </a:lnTo>
                <a:lnTo>
                  <a:pt x="873" y="61"/>
                </a:lnTo>
              </a:path>
            </a:pathLst>
          </a:custGeom>
          <a:solidFill>
            <a:srgbClr val="CFFDFD"/>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34515" name="Rectangle 19"/>
          <p:cNvSpPr>
            <a:spLocks noChangeArrowheads="1"/>
          </p:cNvSpPr>
          <p:nvPr/>
        </p:nvSpPr>
        <p:spPr bwMode="auto">
          <a:xfrm>
            <a:off x="5348289" y="2305050"/>
            <a:ext cx="1009701"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STRATEGY</a:t>
            </a:r>
          </a:p>
        </p:txBody>
      </p:sp>
      <p:sp>
        <p:nvSpPr>
          <p:cNvPr id="234516" name="Rectangle 20"/>
          <p:cNvSpPr>
            <a:spLocks noChangeArrowheads="1"/>
          </p:cNvSpPr>
          <p:nvPr/>
        </p:nvSpPr>
        <p:spPr bwMode="auto">
          <a:xfrm>
            <a:off x="3143250" y="3340101"/>
            <a:ext cx="903288"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600" b="1">
                <a:latin typeface="Arial" charset="0"/>
              </a:rPr>
              <a:t>SKILLS</a:t>
            </a:r>
          </a:p>
        </p:txBody>
      </p:sp>
      <p:sp>
        <p:nvSpPr>
          <p:cNvPr id="234517" name="Rectangle 21"/>
          <p:cNvSpPr>
            <a:spLocks noChangeArrowheads="1"/>
          </p:cNvSpPr>
          <p:nvPr/>
        </p:nvSpPr>
        <p:spPr bwMode="auto">
          <a:xfrm>
            <a:off x="7940676" y="3276600"/>
            <a:ext cx="830357"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SHARED</a:t>
            </a:r>
          </a:p>
        </p:txBody>
      </p:sp>
      <p:sp>
        <p:nvSpPr>
          <p:cNvPr id="234518" name="Rectangle 22"/>
          <p:cNvSpPr>
            <a:spLocks noChangeArrowheads="1"/>
          </p:cNvSpPr>
          <p:nvPr/>
        </p:nvSpPr>
        <p:spPr bwMode="auto">
          <a:xfrm>
            <a:off x="7964489" y="3505200"/>
            <a:ext cx="794899"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VALUES</a:t>
            </a:r>
          </a:p>
        </p:txBody>
      </p:sp>
      <p:sp>
        <p:nvSpPr>
          <p:cNvPr id="234519" name="Rectangle 23"/>
          <p:cNvSpPr>
            <a:spLocks noChangeArrowheads="1"/>
          </p:cNvSpPr>
          <p:nvPr/>
        </p:nvSpPr>
        <p:spPr bwMode="auto">
          <a:xfrm>
            <a:off x="4783139" y="4997451"/>
            <a:ext cx="83502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600" b="1">
                <a:latin typeface="Arial" charset="0"/>
              </a:rPr>
              <a:t>STAFF</a:t>
            </a:r>
          </a:p>
        </p:txBody>
      </p:sp>
      <p:sp>
        <p:nvSpPr>
          <p:cNvPr id="234520" name="Rectangle 24"/>
          <p:cNvSpPr>
            <a:spLocks noChangeArrowheads="1"/>
          </p:cNvSpPr>
          <p:nvPr/>
        </p:nvSpPr>
        <p:spPr bwMode="auto">
          <a:xfrm>
            <a:off x="3179763" y="5027613"/>
            <a:ext cx="918522"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SYSTEMS</a:t>
            </a:r>
          </a:p>
        </p:txBody>
      </p:sp>
      <p:sp>
        <p:nvSpPr>
          <p:cNvPr id="234521" name="Rectangle 25"/>
          <p:cNvSpPr>
            <a:spLocks noChangeArrowheads="1"/>
          </p:cNvSpPr>
          <p:nvPr/>
        </p:nvSpPr>
        <p:spPr bwMode="auto">
          <a:xfrm>
            <a:off x="6227763" y="4997451"/>
            <a:ext cx="836612"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600" b="1">
                <a:latin typeface="Arial" charset="0"/>
              </a:rPr>
              <a:t>STYLE</a:t>
            </a:r>
          </a:p>
        </p:txBody>
      </p:sp>
      <p:sp>
        <p:nvSpPr>
          <p:cNvPr id="234522" name="Rectangle 26"/>
          <p:cNvSpPr>
            <a:spLocks noChangeArrowheads="1"/>
          </p:cNvSpPr>
          <p:nvPr/>
        </p:nvSpPr>
        <p:spPr bwMode="auto">
          <a:xfrm>
            <a:off x="7604126" y="5027613"/>
            <a:ext cx="1130119"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US" altLang="x-none" sz="1200" b="1">
                <a:solidFill>
                  <a:schemeClr val="accent2"/>
                </a:solidFill>
                <a:latin typeface="Arial" charset="0"/>
              </a:rPr>
              <a:t>STRUCTURE</a:t>
            </a:r>
          </a:p>
        </p:txBody>
      </p:sp>
      <p:sp>
        <p:nvSpPr>
          <p:cNvPr id="234523" name="Text Box 27"/>
          <p:cNvSpPr txBox="1">
            <a:spLocks noChangeArrowheads="1"/>
          </p:cNvSpPr>
          <p:nvPr/>
        </p:nvSpPr>
        <p:spPr bwMode="auto">
          <a:xfrm>
            <a:off x="9372600" y="6629400"/>
            <a:ext cx="184150"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0" hangingPunct="0"/>
            <a:endParaRPr lang="en-GB" altLang="x-none" sz="1000"/>
          </a:p>
          <a:p>
            <a:pPr algn="l" eaLnBrk="0" hangingPunct="0"/>
            <a:endParaRPr lang="en-GB" altLang="x-none" sz="3200"/>
          </a:p>
        </p:txBody>
      </p:sp>
      <p:sp>
        <p:nvSpPr>
          <p:cNvPr id="234524" name="Rectangle 28"/>
          <p:cNvSpPr>
            <a:spLocks noChangeArrowheads="1"/>
          </p:cNvSpPr>
          <p:nvPr/>
        </p:nvSpPr>
        <p:spPr bwMode="auto">
          <a:xfrm>
            <a:off x="0" y="0"/>
            <a:ext cx="12192000" cy="954088"/>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lvl1pPr>
              <a:defRPr sz="4400">
                <a:solidFill>
                  <a:schemeClr val="tx2"/>
                </a:solidFill>
                <a:latin typeface="Times New Roman" charset="0"/>
              </a:defRPr>
            </a:lvl1pPr>
            <a:lvl2pPr>
              <a:defRPr sz="4400">
                <a:solidFill>
                  <a:schemeClr val="tx2"/>
                </a:solidFill>
                <a:latin typeface="Times New Roman" charset="0"/>
              </a:defRPr>
            </a:lvl2pPr>
            <a:lvl3pPr>
              <a:defRPr sz="4400">
                <a:solidFill>
                  <a:schemeClr val="tx2"/>
                </a:solidFill>
                <a:latin typeface="Times New Roman" charset="0"/>
              </a:defRPr>
            </a:lvl3pPr>
            <a:lvl4pPr>
              <a:defRPr sz="4400">
                <a:solidFill>
                  <a:schemeClr val="tx2"/>
                </a:solidFill>
                <a:latin typeface="Times New Roman" charset="0"/>
              </a:defRPr>
            </a:lvl4pPr>
            <a:lvl5pPr>
              <a:defRPr sz="4400">
                <a:solidFill>
                  <a:schemeClr val="tx2"/>
                </a:solidFill>
                <a:latin typeface="Times New Roman" charset="0"/>
              </a:defRPr>
            </a:lvl5pPr>
            <a:lvl6pPr marL="457200" algn="ctr" fontAlgn="base">
              <a:spcBef>
                <a:spcPct val="0"/>
              </a:spcBef>
              <a:spcAft>
                <a:spcPct val="0"/>
              </a:spcAft>
              <a:defRPr sz="4400">
                <a:solidFill>
                  <a:schemeClr val="tx2"/>
                </a:solidFill>
                <a:latin typeface="Times New Roman" charset="0"/>
              </a:defRPr>
            </a:lvl6pPr>
            <a:lvl7pPr marL="914400" algn="ctr" fontAlgn="base">
              <a:spcBef>
                <a:spcPct val="0"/>
              </a:spcBef>
              <a:spcAft>
                <a:spcPct val="0"/>
              </a:spcAft>
              <a:defRPr sz="4400">
                <a:solidFill>
                  <a:schemeClr val="tx2"/>
                </a:solidFill>
                <a:latin typeface="Times New Roman" charset="0"/>
              </a:defRPr>
            </a:lvl7pPr>
            <a:lvl8pPr marL="1371600" algn="ctr" fontAlgn="base">
              <a:spcBef>
                <a:spcPct val="0"/>
              </a:spcBef>
              <a:spcAft>
                <a:spcPct val="0"/>
              </a:spcAft>
              <a:defRPr sz="4400">
                <a:solidFill>
                  <a:schemeClr val="tx2"/>
                </a:solidFill>
                <a:latin typeface="Times New Roman" charset="0"/>
              </a:defRPr>
            </a:lvl8pPr>
            <a:lvl9pPr marL="1828800" algn="ctr" fontAlgn="base">
              <a:spcBef>
                <a:spcPct val="0"/>
              </a:spcBef>
              <a:spcAft>
                <a:spcPct val="0"/>
              </a:spcAft>
              <a:defRPr sz="4400">
                <a:solidFill>
                  <a:schemeClr val="tx2"/>
                </a:solidFill>
                <a:latin typeface="Times New Roman" charset="0"/>
              </a:defRPr>
            </a:lvl9pPr>
          </a:lstStyle>
          <a:p>
            <a:r>
              <a:rPr lang="en-GB" altLang="x-none" sz="3200" b="1" dirty="0">
                <a:solidFill>
                  <a:srgbClr val="FFFF00"/>
                </a:solidFill>
                <a:latin typeface="Arial" charset="0"/>
              </a:rPr>
              <a:t>Organisational </a:t>
            </a:r>
            <a:r>
              <a:rPr lang="en-GB" altLang="x-none" sz="3200" b="1" dirty="0" smtClean="0">
                <a:solidFill>
                  <a:srgbClr val="FFFF00"/>
                </a:solidFill>
                <a:latin typeface="Arial" charset="0"/>
              </a:rPr>
              <a:t>assessment</a:t>
            </a:r>
            <a:endParaRPr lang="en-GB" altLang="x-none" sz="3200" b="1" dirty="0">
              <a:solidFill>
                <a:srgbClr val="FFFF00"/>
              </a:solidFill>
              <a:latin typeface="Arial" charset="0"/>
            </a:endParaRPr>
          </a:p>
        </p:txBody>
      </p:sp>
      <p:sp>
        <p:nvSpPr>
          <p:cNvPr id="234525" name="Text Box 29"/>
          <p:cNvSpPr txBox="1">
            <a:spLocks noChangeArrowheads="1"/>
          </p:cNvSpPr>
          <p:nvPr/>
        </p:nvSpPr>
        <p:spPr bwMode="auto">
          <a:xfrm>
            <a:off x="7104063" y="1412875"/>
            <a:ext cx="22204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spcBef>
                <a:spcPct val="50000"/>
              </a:spcBef>
            </a:pPr>
            <a:r>
              <a:rPr lang="en-GB" altLang="x-none" b="1">
                <a:solidFill>
                  <a:schemeClr val="accent1"/>
                </a:solidFill>
                <a:latin typeface="Tahoma" charset="0"/>
              </a:rPr>
              <a:t>The “soft” factors</a:t>
            </a:r>
          </a:p>
        </p:txBody>
      </p:sp>
      <p:sp>
        <p:nvSpPr>
          <p:cNvPr id="234526" name="Text Box 30"/>
          <p:cNvSpPr txBox="1">
            <a:spLocks noChangeArrowheads="1"/>
          </p:cNvSpPr>
          <p:nvPr/>
        </p:nvSpPr>
        <p:spPr bwMode="auto">
          <a:xfrm>
            <a:off x="1703389" y="2243138"/>
            <a:ext cx="266382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GB" altLang="x-none" sz="1600" b="1">
                <a:latin typeface="Arial" charset="0"/>
              </a:rPr>
              <a:t>The skills and experience that the organisation needs and possesses</a:t>
            </a:r>
          </a:p>
        </p:txBody>
      </p:sp>
      <p:sp>
        <p:nvSpPr>
          <p:cNvPr id="234527" name="Text Box 31"/>
          <p:cNvSpPr txBox="1">
            <a:spLocks noChangeArrowheads="1"/>
          </p:cNvSpPr>
          <p:nvPr/>
        </p:nvSpPr>
        <p:spPr bwMode="auto">
          <a:xfrm>
            <a:off x="2208213" y="5516564"/>
            <a:ext cx="3384550"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GB" altLang="x-none" sz="1600" b="1">
                <a:latin typeface="Arial" charset="0"/>
              </a:rPr>
              <a:t>The people in the organisation: number, age, gender, satisfaction, motivation, retention, productivity</a:t>
            </a:r>
          </a:p>
        </p:txBody>
      </p:sp>
      <p:sp>
        <p:nvSpPr>
          <p:cNvPr id="234528" name="Text Box 32"/>
          <p:cNvSpPr txBox="1">
            <a:spLocks noChangeArrowheads="1"/>
          </p:cNvSpPr>
          <p:nvPr/>
        </p:nvSpPr>
        <p:spPr bwMode="auto">
          <a:xfrm>
            <a:off x="6672264" y="5638800"/>
            <a:ext cx="341947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lgn="l" defTabSz="762000">
              <a:defRPr sz="2400">
                <a:solidFill>
                  <a:schemeClr val="tx1"/>
                </a:solidFill>
                <a:latin typeface="Times New Roman" charset="0"/>
              </a:defRPr>
            </a:lvl1pPr>
            <a:lvl2pPr marL="571500" algn="l" defTabSz="762000">
              <a:defRPr sz="2400">
                <a:solidFill>
                  <a:schemeClr val="tx1"/>
                </a:solidFill>
                <a:latin typeface="Times New Roman" charset="0"/>
              </a:defRPr>
            </a:lvl2pPr>
            <a:lvl3pPr marL="1143000" algn="l" defTabSz="762000">
              <a:defRPr sz="2400">
                <a:solidFill>
                  <a:schemeClr val="tx1"/>
                </a:solidFill>
                <a:latin typeface="Times New Roman" charset="0"/>
              </a:defRPr>
            </a:lvl3pPr>
            <a:lvl4pPr marL="1714500" algn="l" defTabSz="762000">
              <a:defRPr sz="2400">
                <a:solidFill>
                  <a:schemeClr val="tx1"/>
                </a:solidFill>
                <a:latin typeface="Times New Roman" charset="0"/>
              </a:defRPr>
            </a:lvl4pPr>
            <a:lvl5pPr marL="2286000" algn="l" defTabSz="762000">
              <a:defRPr sz="2400">
                <a:solidFill>
                  <a:schemeClr val="tx1"/>
                </a:solidFill>
                <a:latin typeface="Times New Roman" charset="0"/>
              </a:defRPr>
            </a:lvl5pPr>
            <a:lvl6pPr marL="2743200" defTabSz="762000" fontAlgn="base">
              <a:spcBef>
                <a:spcPct val="0"/>
              </a:spcBef>
              <a:spcAft>
                <a:spcPct val="0"/>
              </a:spcAft>
              <a:defRPr sz="2400">
                <a:solidFill>
                  <a:schemeClr val="tx1"/>
                </a:solidFill>
                <a:latin typeface="Times New Roman" charset="0"/>
              </a:defRPr>
            </a:lvl6pPr>
            <a:lvl7pPr marL="3200400" defTabSz="762000" fontAlgn="base">
              <a:spcBef>
                <a:spcPct val="0"/>
              </a:spcBef>
              <a:spcAft>
                <a:spcPct val="0"/>
              </a:spcAft>
              <a:defRPr sz="2400">
                <a:solidFill>
                  <a:schemeClr val="tx1"/>
                </a:solidFill>
                <a:latin typeface="Times New Roman" charset="0"/>
              </a:defRPr>
            </a:lvl7pPr>
            <a:lvl8pPr marL="3657600" defTabSz="762000" fontAlgn="base">
              <a:spcBef>
                <a:spcPct val="0"/>
              </a:spcBef>
              <a:spcAft>
                <a:spcPct val="0"/>
              </a:spcAft>
              <a:defRPr sz="2400">
                <a:solidFill>
                  <a:schemeClr val="tx1"/>
                </a:solidFill>
                <a:latin typeface="Times New Roman" charset="0"/>
              </a:defRPr>
            </a:lvl8pPr>
            <a:lvl9pPr marL="4114800" defTabSz="762000" fontAlgn="base">
              <a:spcBef>
                <a:spcPct val="0"/>
              </a:spcBef>
              <a:spcAft>
                <a:spcPct val="0"/>
              </a:spcAft>
              <a:defRPr sz="2400">
                <a:solidFill>
                  <a:schemeClr val="tx1"/>
                </a:solidFill>
                <a:latin typeface="Times New Roman" charset="0"/>
              </a:defRPr>
            </a:lvl9pPr>
          </a:lstStyle>
          <a:p>
            <a:pPr eaLnBrk="0" hangingPunct="0"/>
            <a:r>
              <a:rPr lang="en-GB" altLang="x-none" sz="1600" b="1">
                <a:latin typeface="Arial" charset="0"/>
              </a:rPr>
              <a:t>“The way we do things round here” particularly that of senior </a:t>
            </a:r>
          </a:p>
          <a:p>
            <a:pPr eaLnBrk="0" hangingPunct="0"/>
            <a:r>
              <a:rPr lang="en-GB" altLang="x-none" sz="1600" b="1">
                <a:latin typeface="Arial" charset="0"/>
              </a:rPr>
              <a:t>management</a:t>
            </a:r>
          </a:p>
        </p:txBody>
      </p:sp>
    </p:spTree>
    <p:extLst>
      <p:ext uri="{BB962C8B-B14F-4D97-AF65-F5344CB8AC3E}">
        <p14:creationId xmlns:p14="http://schemas.microsoft.com/office/powerpoint/2010/main" val="13251811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4526"/>
                                        </p:tgtEl>
                                        <p:attrNameLst>
                                          <p:attrName>style.visibility</p:attrName>
                                        </p:attrNameLst>
                                      </p:cBhvr>
                                      <p:to>
                                        <p:strVal val="visible"/>
                                      </p:to>
                                    </p:set>
                                  </p:childTnLst>
                                  <p:subTnLst>
                                    <p:set>
                                      <p:cBhvr override="childStyle">
                                        <p:cTn dur="1" fill="hold" display="0" masterRel="nextClick" afterEffect="1"/>
                                        <p:tgtEl>
                                          <p:spTgt spid="234526"/>
                                        </p:tgtEl>
                                        <p:attrNameLst>
                                          <p:attrName>style.visibility</p:attrName>
                                        </p:attrNameLst>
                                      </p:cBhvr>
                                      <p:to>
                                        <p:strVal val="hidden"/>
                                      </p:to>
                                    </p:set>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4527"/>
                                        </p:tgtEl>
                                        <p:attrNameLst>
                                          <p:attrName>style.visibility</p:attrName>
                                        </p:attrNameLst>
                                      </p:cBhvr>
                                      <p:to>
                                        <p:strVal val="visible"/>
                                      </p:to>
                                    </p:set>
                                  </p:childTnLst>
                                  <p:subTnLst>
                                    <p:set>
                                      <p:cBhvr override="childStyle">
                                        <p:cTn dur="1" fill="hold" display="0" masterRel="nextClick" afterEffect="1"/>
                                        <p:tgtEl>
                                          <p:spTgt spid="234527"/>
                                        </p:tgtEl>
                                        <p:attrNameLst>
                                          <p:attrName>style.visibility</p:attrName>
                                        </p:attrNameLst>
                                      </p:cBhvr>
                                      <p:to>
                                        <p:strVal val="hidden"/>
                                      </p:to>
                                    </p:set>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45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526" grpId="0"/>
      <p:bldP spid="234527" grpId="0"/>
      <p:bldP spid="2345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8571"/>
            <a:ext cx="10515600" cy="1325563"/>
          </a:xfrm>
        </p:spPr>
        <p:txBody>
          <a:bodyPr/>
          <a:lstStyle/>
          <a:p>
            <a:r>
              <a:rPr lang="en-US" b="1" dirty="0" smtClean="0"/>
              <a:t>Strategy – </a:t>
            </a:r>
            <a:r>
              <a:rPr lang="en-US" b="1" smtClean="0"/>
              <a:t>key findings </a:t>
            </a:r>
            <a:endParaRPr lang="en-US" b="1" dirty="0"/>
          </a:p>
        </p:txBody>
      </p:sp>
      <p:sp>
        <p:nvSpPr>
          <p:cNvPr id="3" name="Content Placeholder 2"/>
          <p:cNvSpPr>
            <a:spLocks noGrp="1"/>
          </p:cNvSpPr>
          <p:nvPr>
            <p:ph idx="1"/>
          </p:nvPr>
        </p:nvSpPr>
        <p:spPr>
          <a:xfrm>
            <a:off x="838199" y="1825625"/>
            <a:ext cx="10650415" cy="4351338"/>
          </a:xfrm>
        </p:spPr>
        <p:txBody>
          <a:bodyPr>
            <a:normAutofit/>
          </a:bodyPr>
          <a:lstStyle/>
          <a:p>
            <a:r>
              <a:rPr lang="en-US" dirty="0" smtClean="0"/>
              <a:t>SSA follows national policy &amp; programs</a:t>
            </a:r>
          </a:p>
          <a:p>
            <a:pPr lvl="1"/>
            <a:r>
              <a:rPr lang="en-US" dirty="0" smtClean="0"/>
              <a:t>Elements of national policy exist, </a:t>
            </a:r>
            <a:r>
              <a:rPr lang="en-US" dirty="0" smtClean="0"/>
              <a:t>however no </a:t>
            </a:r>
            <a:r>
              <a:rPr lang="en-US" dirty="0" smtClean="0"/>
              <a:t>strategic direction for SSA as an organization, </a:t>
            </a:r>
            <a:r>
              <a:rPr lang="en-US" dirty="0" smtClean="0"/>
              <a:t>nor direction for specific area development (strategic purchasing)</a:t>
            </a:r>
            <a:endParaRPr lang="en-US" dirty="0" smtClean="0"/>
          </a:p>
          <a:p>
            <a:r>
              <a:rPr lang="en-US" dirty="0" smtClean="0"/>
              <a:t>SSA does not have organizational </a:t>
            </a:r>
            <a:r>
              <a:rPr lang="en-US" dirty="0" smtClean="0"/>
              <a:t>or area development </a:t>
            </a:r>
            <a:r>
              <a:rPr lang="en-US" dirty="0" smtClean="0"/>
              <a:t>strategy </a:t>
            </a:r>
          </a:p>
          <a:p>
            <a:pPr lvl="1"/>
            <a:r>
              <a:rPr lang="en-US" dirty="0" smtClean="0"/>
              <a:t>Dominating view – </a:t>
            </a:r>
            <a:r>
              <a:rPr lang="en-US" dirty="0" smtClean="0"/>
              <a:t>SSA is executing body, policy and strategy is for Government</a:t>
            </a:r>
          </a:p>
          <a:p>
            <a:r>
              <a:rPr lang="en-US" dirty="0" smtClean="0"/>
              <a:t>SSA strategic priorities not defined, coordination of development programs fragmented</a:t>
            </a:r>
            <a:endParaRPr lang="en-US" dirty="0"/>
          </a:p>
        </p:txBody>
      </p:sp>
    </p:spTree>
    <p:extLst>
      <p:ext uri="{BB962C8B-B14F-4D97-AF65-F5344CB8AC3E}">
        <p14:creationId xmlns:p14="http://schemas.microsoft.com/office/powerpoint/2010/main" val="1536607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Strategy </a:t>
            </a:r>
            <a:r>
              <a:rPr lang="en-US" b="1" smtClean="0"/>
              <a:t>- recommendations</a:t>
            </a:r>
            <a:endParaRPr lang="en-US" b="1"/>
          </a:p>
        </p:txBody>
      </p:sp>
      <p:sp>
        <p:nvSpPr>
          <p:cNvPr id="3" name="Content Placeholder 2"/>
          <p:cNvSpPr>
            <a:spLocks noGrp="1"/>
          </p:cNvSpPr>
          <p:nvPr>
            <p:ph idx="1"/>
          </p:nvPr>
        </p:nvSpPr>
        <p:spPr/>
        <p:txBody>
          <a:bodyPr/>
          <a:lstStyle/>
          <a:p>
            <a:r>
              <a:rPr lang="en-US" dirty="0" smtClean="0"/>
              <a:t>SSA is complex organization, therefore the recommendation is to develop specific area strategy for strategic purchasing (by </a:t>
            </a:r>
            <a:r>
              <a:rPr lang="en-US" dirty="0"/>
              <a:t>J</a:t>
            </a:r>
            <a:r>
              <a:rPr lang="en-US" dirty="0" smtClean="0"/>
              <a:t>une 2018)</a:t>
            </a:r>
          </a:p>
          <a:p>
            <a:pPr lvl="1"/>
            <a:r>
              <a:rPr lang="en-US" dirty="0" smtClean="0"/>
              <a:t>Involve broader base of stakeholders to provide integrity</a:t>
            </a:r>
          </a:p>
          <a:p>
            <a:r>
              <a:rPr lang="en-US" dirty="0" smtClean="0"/>
              <a:t>Design and introduce strategy execution system</a:t>
            </a:r>
          </a:p>
          <a:p>
            <a:pPr lvl="1"/>
            <a:r>
              <a:rPr lang="en-US" dirty="0" smtClean="0"/>
              <a:t>Based on rolling planning principle to keep the strategy up to date</a:t>
            </a:r>
          </a:p>
          <a:p>
            <a:pPr lvl="1"/>
            <a:r>
              <a:rPr lang="en-US" dirty="0" smtClean="0"/>
              <a:t>Comprehensive and transparent reporting system</a:t>
            </a:r>
          </a:p>
          <a:p>
            <a:pPr lvl="1"/>
            <a:r>
              <a:rPr lang="en-US" dirty="0" smtClean="0"/>
              <a:t>Clear responsibilities and ownership</a:t>
            </a:r>
          </a:p>
          <a:p>
            <a:pPr lvl="1"/>
            <a:r>
              <a:rPr lang="en-US" dirty="0" smtClean="0"/>
              <a:t>Strategic communication to win support</a:t>
            </a:r>
          </a:p>
          <a:p>
            <a:endParaRPr lang="en-US" dirty="0"/>
          </a:p>
        </p:txBody>
      </p:sp>
    </p:spTree>
    <p:extLst>
      <p:ext uri="{BB962C8B-B14F-4D97-AF65-F5344CB8AC3E}">
        <p14:creationId xmlns:p14="http://schemas.microsoft.com/office/powerpoint/2010/main" val="1440943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438"/>
            <a:ext cx="10515600" cy="1325563"/>
          </a:xfrm>
        </p:spPr>
        <p:txBody>
          <a:bodyPr/>
          <a:lstStyle/>
          <a:p>
            <a:r>
              <a:rPr lang="en-US" b="1" dirty="0" smtClean="0"/>
              <a:t>Structure – key findings </a:t>
            </a:r>
            <a:endParaRPr lang="en-US" b="1" dirty="0"/>
          </a:p>
        </p:txBody>
      </p:sp>
      <p:sp>
        <p:nvSpPr>
          <p:cNvPr id="3" name="Content Placeholder 2"/>
          <p:cNvSpPr>
            <a:spLocks noGrp="1"/>
          </p:cNvSpPr>
          <p:nvPr>
            <p:ph idx="1"/>
          </p:nvPr>
        </p:nvSpPr>
        <p:spPr>
          <a:xfrm>
            <a:off x="838200" y="1405054"/>
            <a:ext cx="10881732" cy="4771909"/>
          </a:xfrm>
        </p:spPr>
        <p:txBody>
          <a:bodyPr>
            <a:normAutofit fontScale="92500"/>
          </a:bodyPr>
          <a:lstStyle/>
          <a:p>
            <a:r>
              <a:rPr lang="en-US" dirty="0" smtClean="0"/>
              <a:t>Potential overlapping </a:t>
            </a:r>
            <a:r>
              <a:rPr lang="en-US" dirty="0" smtClean="0"/>
              <a:t>of regulator and purchaser roles (</a:t>
            </a:r>
            <a:r>
              <a:rPr lang="en-US" dirty="0" smtClean="0"/>
              <a:t>MOLHSA </a:t>
            </a:r>
            <a:r>
              <a:rPr lang="en-US" dirty="0" smtClean="0"/>
              <a:t>&amp; SSA</a:t>
            </a:r>
            <a:r>
              <a:rPr lang="en-US" dirty="0" smtClean="0"/>
              <a:t>) at a level of Deputy Minister / Director of the SSA</a:t>
            </a:r>
            <a:endParaRPr lang="en-US" dirty="0" smtClean="0"/>
          </a:p>
          <a:p>
            <a:r>
              <a:rPr lang="en-US" dirty="0" smtClean="0"/>
              <a:t>Structure supports the “silos” of </a:t>
            </a:r>
            <a:r>
              <a:rPr lang="en-US" dirty="0" smtClean="0"/>
              <a:t>vertical </a:t>
            </a:r>
            <a:r>
              <a:rPr lang="en-US" dirty="0" smtClean="0"/>
              <a:t>programs and UHC, but not the integration</a:t>
            </a:r>
          </a:p>
          <a:p>
            <a:pPr lvl="1"/>
            <a:r>
              <a:rPr lang="en-US" dirty="0" smtClean="0"/>
              <a:t>Functions and structures </a:t>
            </a:r>
            <a:r>
              <a:rPr lang="en-US" dirty="0" smtClean="0"/>
              <a:t>too fragmented within </a:t>
            </a:r>
            <a:r>
              <a:rPr lang="en-US" dirty="0" smtClean="0"/>
              <a:t>and between the </a:t>
            </a:r>
            <a:r>
              <a:rPr lang="en-US" dirty="0" smtClean="0"/>
              <a:t>silos, distribution not done according do “business process” but according to single functions</a:t>
            </a:r>
          </a:p>
          <a:p>
            <a:pPr lvl="1"/>
            <a:r>
              <a:rPr lang="en-US" dirty="0" smtClean="0"/>
              <a:t>Fragmentation of structures and functions </a:t>
            </a:r>
            <a:r>
              <a:rPr lang="en-US" dirty="0" smtClean="0"/>
              <a:t>also between the HQ </a:t>
            </a:r>
            <a:r>
              <a:rPr lang="en-US" dirty="0" smtClean="0"/>
              <a:t>and</a:t>
            </a:r>
            <a:r>
              <a:rPr lang="en-US" dirty="0" smtClean="0"/>
              <a:t> regions </a:t>
            </a:r>
          </a:p>
          <a:p>
            <a:r>
              <a:rPr lang="en-US" dirty="0" smtClean="0"/>
              <a:t>The </a:t>
            </a:r>
            <a:r>
              <a:rPr lang="en-US" dirty="0" smtClean="0"/>
              <a:t>need to </a:t>
            </a:r>
            <a:r>
              <a:rPr lang="en-US" dirty="0" smtClean="0"/>
              <a:t>develop </a:t>
            </a:r>
            <a:r>
              <a:rPr lang="en-US" dirty="0" smtClean="0"/>
              <a:t>key support functions to build organization capacity</a:t>
            </a:r>
          </a:p>
          <a:p>
            <a:pPr lvl="1"/>
            <a:r>
              <a:rPr lang="en-US" dirty="0" smtClean="0"/>
              <a:t>Monitoring, analyses, forecasting and planning capacity</a:t>
            </a:r>
          </a:p>
          <a:p>
            <a:pPr lvl="1"/>
            <a:r>
              <a:rPr lang="en-US" dirty="0" smtClean="0"/>
              <a:t>Competencies development</a:t>
            </a:r>
          </a:p>
          <a:p>
            <a:pPr lvl="1"/>
            <a:r>
              <a:rPr lang="en-US" dirty="0" smtClean="0"/>
              <a:t>IT – </a:t>
            </a:r>
            <a:r>
              <a:rPr lang="en-US" dirty="0" smtClean="0"/>
              <a:t>system development and </a:t>
            </a:r>
            <a:r>
              <a:rPr lang="en-US" dirty="0" smtClean="0"/>
              <a:t>support to business </a:t>
            </a:r>
            <a:r>
              <a:rPr lang="en-US" dirty="0" smtClean="0"/>
              <a:t>units (further assessment during second mission)</a:t>
            </a:r>
            <a:endParaRPr lang="en-US" dirty="0" smtClean="0"/>
          </a:p>
        </p:txBody>
      </p:sp>
    </p:spTree>
    <p:extLst>
      <p:ext uri="{BB962C8B-B14F-4D97-AF65-F5344CB8AC3E}">
        <p14:creationId xmlns:p14="http://schemas.microsoft.com/office/powerpoint/2010/main" val="1750953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3592</TotalTime>
  <Words>1668</Words>
  <Application>Microsoft Macintosh PowerPoint</Application>
  <PresentationFormat>Widescreen</PresentationFormat>
  <Paragraphs>186</Paragraphs>
  <Slides>24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Calibri</vt:lpstr>
      <vt:lpstr>Calibri Light</vt:lpstr>
      <vt:lpstr>ＭＳ Ｐゴシック</vt:lpstr>
      <vt:lpstr>Arial</vt:lpstr>
      <vt:lpstr>Tahoma</vt:lpstr>
      <vt:lpstr>Times New Roman</vt:lpstr>
      <vt:lpstr>Office Theme</vt:lpstr>
      <vt:lpstr>Assessment of SSA Organizational Capacity and Governance to Introduce Strategic Purchasing</vt:lpstr>
      <vt:lpstr>Purchasing for health services </vt:lpstr>
      <vt:lpstr>Moving from passive to strategic purchasing </vt:lpstr>
      <vt:lpstr>PowerPoint Presentation</vt:lpstr>
      <vt:lpstr>PowerPoint Presentation</vt:lpstr>
      <vt:lpstr>PowerPoint Presentation</vt:lpstr>
      <vt:lpstr>Strategy – key findings </vt:lpstr>
      <vt:lpstr>Strategy - recommendations</vt:lpstr>
      <vt:lpstr>Structure – key findings </vt:lpstr>
      <vt:lpstr>Structure - recommendations</vt:lpstr>
      <vt:lpstr>Systems – key findings </vt:lpstr>
      <vt:lpstr>Systems – key findings </vt:lpstr>
      <vt:lpstr>Systems – key findings </vt:lpstr>
      <vt:lpstr>Systems - recommendations</vt:lpstr>
      <vt:lpstr>Staff – key findings</vt:lpstr>
      <vt:lpstr>Staff - recommendations</vt:lpstr>
      <vt:lpstr>Skills – key findings</vt:lpstr>
      <vt:lpstr>Skills – recommendations</vt:lpstr>
      <vt:lpstr>Style – key findings</vt:lpstr>
      <vt:lpstr>Style – recommendations</vt:lpstr>
      <vt:lpstr>Shared Values – key findings</vt:lpstr>
      <vt:lpstr>Shared Values - recommendations </vt:lpstr>
      <vt:lpstr>Roadmap initiatives</vt:lpstr>
      <vt:lpstr>PowerPoint Presentation</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SSA Organizational Capacity and Governance to Introduce Strategic Purchasing</dc:title>
  <dc:creator>Andres Rannamäe</dc:creator>
  <cp:lastModifiedBy>Andres Rannamäe</cp:lastModifiedBy>
  <cp:revision>60</cp:revision>
  <dcterms:created xsi:type="dcterms:W3CDTF">2017-11-09T07:02:55Z</dcterms:created>
  <dcterms:modified xsi:type="dcterms:W3CDTF">2018-02-19T11:56:45Z</dcterms:modified>
</cp:coreProperties>
</file>